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xml" ContentType="application/vnd.openxmlformats-officedocument.themeOverr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Lst>
  <p:notesMasterIdLst>
    <p:notesMasterId r:id="rId21"/>
  </p:notesMasterIdLst>
  <p:handoutMasterIdLst>
    <p:handoutMasterId r:id="rId22"/>
  </p:handoutMasterIdLst>
  <p:sldIdLst>
    <p:sldId id="256" r:id="rId3"/>
    <p:sldId id="257" r:id="rId4"/>
    <p:sldId id="258" r:id="rId5"/>
    <p:sldId id="325" r:id="rId6"/>
    <p:sldId id="305" r:id="rId7"/>
    <p:sldId id="304" r:id="rId8"/>
    <p:sldId id="306" r:id="rId9"/>
    <p:sldId id="291" r:id="rId10"/>
    <p:sldId id="307" r:id="rId11"/>
    <p:sldId id="308" r:id="rId12"/>
    <p:sldId id="323" r:id="rId13"/>
    <p:sldId id="310" r:id="rId14"/>
    <p:sldId id="318" r:id="rId15"/>
    <p:sldId id="319" r:id="rId16"/>
    <p:sldId id="327" r:id="rId17"/>
    <p:sldId id="312" r:id="rId18"/>
    <p:sldId id="284" r:id="rId19"/>
    <p:sldId id="329" r:id="rId20"/>
  </p:sldIdLst>
  <p:sldSz cx="12192000" cy="6858000"/>
  <p:notesSz cx="9144000" cy="6858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1CFF6"/>
    <a:srgbClr val="AE39FA"/>
    <a:srgbClr val="27D2FC"/>
    <a:srgbClr val="2F7296"/>
    <a:srgbClr val="19122F"/>
    <a:srgbClr val="F3F3F3"/>
    <a:srgbClr val="F7FCFE"/>
    <a:srgbClr val="FFFFF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75970" autoAdjust="0"/>
  </p:normalViewPr>
  <p:slideViewPr>
    <p:cSldViewPr snapToGrid="0" showGuides="1">
      <p:cViewPr varScale="1">
        <p:scale>
          <a:sx n="65" d="100"/>
          <a:sy n="65" d="100"/>
        </p:scale>
        <p:origin x="1363" y="53"/>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29A1BE20-3A5D-427E-AF27-6BD9270EDB22}" type="datetimeFigureOut">
              <a:rPr lang="zh-CN" altLang="en-US" smtClean="0"/>
              <a:t>2020/12/15</a:t>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FD38A77-668B-4B7B-8CEB-76296CC7E981}" type="slidenum">
              <a:rPr lang="zh-CN" altLang="en-US" smtClean="0"/>
              <a:t>‹#›</a:t>
            </a:fld>
            <a:endParaRPr lang="zh-CN" altLang="en-US"/>
          </a:p>
        </p:txBody>
      </p:sp>
    </p:spTree>
    <p:extLst>
      <p:ext uri="{BB962C8B-B14F-4D97-AF65-F5344CB8AC3E}">
        <p14:creationId xmlns:p14="http://schemas.microsoft.com/office/powerpoint/2010/main" val="300693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2020/12/15</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Hello everyone, my name is qi </a:t>
            </a:r>
            <a:r>
              <a:rPr lang="en-US" altLang="zh-CN" dirty="0" err="1"/>
              <a:t>zhang</a:t>
            </a:r>
            <a:r>
              <a:rPr lang="en-US" altLang="zh-CN" dirty="0"/>
              <a:t> and I come from </a:t>
            </a:r>
            <a:r>
              <a:rPr lang="en-US" altLang="zh-CN" dirty="0" err="1"/>
              <a:t>guochuang</a:t>
            </a:r>
            <a:r>
              <a:rPr lang="en-US" altLang="zh-CN" dirty="0"/>
              <a:t> </a:t>
            </a:r>
            <a:r>
              <a:rPr lang="en-US" altLang="zh-CN" dirty="0" err="1"/>
              <a:t>chapterix</a:t>
            </a:r>
            <a:r>
              <a:rPr lang="en-US" altLang="zh-CN" dirty="0"/>
              <a:t>  and my presentation topic is </a:t>
            </a:r>
            <a:r>
              <a:rPr lang="en-US" altLang="zh-CN" sz="1200" dirty="0"/>
              <a:t>Fault Localization of Loop Network Devices based on MEC Platform</a:t>
            </a:r>
            <a:endParaRPr lang="zh-CN" altLang="en-US" sz="1400" dirty="0"/>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sliding step is one alarm. Is means that every time, when it finishes processing one time window, it will move one alarm and process a new time window. </a:t>
            </a:r>
          </a:p>
          <a:p>
            <a:endParaRPr lang="en-US" altLang="zh-CN" dirty="0"/>
          </a:p>
          <a:p>
            <a:r>
              <a:rPr lang="en-US" altLang="zh-CN" dirty="0"/>
              <a:t>Lastly, we can get the frequency items with the score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720E2-4B51-48E4-8BCC-9EA8A2DDB8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a:buNone/>
            </a:pPr>
            <a:r>
              <a:rPr lang="en-US" altLang="zh-CN" dirty="0">
                <a:solidFill>
                  <a:srgbClr val="FFFFFF"/>
                </a:solidFill>
                <a:latin typeface="微软雅黑"/>
              </a:rPr>
              <a:t>Also, we change the </a:t>
            </a:r>
            <a:r>
              <a:rPr lang="en-US" altLang="zh-CN" dirty="0" err="1">
                <a:solidFill>
                  <a:srgbClr val="FFFFFF"/>
                </a:solidFill>
                <a:latin typeface="微软雅黑"/>
              </a:rPr>
              <a:t>eclat</a:t>
            </a:r>
            <a:r>
              <a:rPr lang="en-US" altLang="zh-CN" dirty="0">
                <a:solidFill>
                  <a:srgbClr val="FFFFFF"/>
                </a:solidFill>
                <a:latin typeface="微软雅黑"/>
              </a:rPr>
              <a:t> algorithm. In the traditional algorithm, it will generate all subsets which will takes up a lot of memory. Also, it has no any direction for each pair alarm. </a:t>
            </a:r>
          </a:p>
          <a:p>
            <a:pPr marL="0" indent="0">
              <a:buFont typeface="Arial"/>
              <a:buNone/>
            </a:pPr>
            <a:r>
              <a:rPr lang="en-US" altLang="zh-CN" dirty="0">
                <a:solidFill>
                  <a:srgbClr val="FFFFFF"/>
                </a:solidFill>
                <a:latin typeface="微软雅黑"/>
              </a:rPr>
              <a:t>In our method:</a:t>
            </a:r>
          </a:p>
          <a:p>
            <a:pPr marL="0" indent="0">
              <a:buFont typeface="Arial"/>
              <a:buNone/>
            </a:pPr>
            <a:r>
              <a:rPr lang="en-US" altLang="zh-CN" dirty="0">
                <a:solidFill>
                  <a:srgbClr val="FFFFFF"/>
                </a:solidFill>
                <a:latin typeface="微软雅黑"/>
              </a:rPr>
              <a:t>With the device neighbors and special </a:t>
            </a:r>
            <a:r>
              <a:rPr lang="en-US" altLang="zh-CN" dirty="0" err="1">
                <a:solidFill>
                  <a:srgbClr val="FFFFFF"/>
                </a:solidFill>
                <a:latin typeface="微软雅黑"/>
              </a:rPr>
              <a:t>eclat</a:t>
            </a:r>
            <a:r>
              <a:rPr lang="en-US" altLang="zh-CN" dirty="0">
                <a:solidFill>
                  <a:srgbClr val="FFFFFF"/>
                </a:solidFill>
                <a:latin typeface="微软雅黑"/>
              </a:rPr>
              <a:t> algorithm, we can just generate the score that forward item leads to backward item.</a:t>
            </a:r>
          </a:p>
          <a:p>
            <a:pPr marL="0" indent="0">
              <a:buFont typeface="Arial"/>
              <a:buNone/>
            </a:pPr>
            <a:r>
              <a:rPr lang="en-US" altLang="zh-CN" dirty="0">
                <a:solidFill>
                  <a:srgbClr val="FFFFFF"/>
                </a:solidFill>
                <a:latin typeface="微软雅黑"/>
              </a:rPr>
              <a:t>Therefore, it ensure the sequence between alarms and reduce the running time and </a:t>
            </a:r>
            <a:r>
              <a:rPr lang="en-US" altLang="zh-CN" dirty="0" err="1">
                <a:solidFill>
                  <a:srgbClr val="FFFFFF"/>
                </a:solidFill>
                <a:latin typeface="微软雅黑"/>
              </a:rPr>
              <a:t>memery</a:t>
            </a:r>
            <a:endParaRPr lang="en-US" altLang="zh-CN" dirty="0">
              <a:solidFill>
                <a:srgbClr val="FFFFFF"/>
              </a:solidFill>
              <a:latin typeface="微软雅黑"/>
            </a:endParaRPr>
          </a:p>
          <a:p>
            <a:pPr marL="0" indent="0">
              <a:buFont typeface="Arial"/>
              <a:buNone/>
            </a:pPr>
            <a:endParaRPr lang="en-US" altLang="zh-CN" dirty="0">
              <a:solidFill>
                <a:srgbClr val="FFFFFF"/>
              </a:solidFill>
              <a:latin typeface="微软雅黑"/>
            </a:endParaRPr>
          </a:p>
          <a:p>
            <a:pPr marL="342900" indent="-342900">
              <a:buFont typeface="Arial"/>
              <a:buChar char="•"/>
            </a:pPr>
            <a:r>
              <a:rPr lang="en-US" altLang="zh-CN" dirty="0">
                <a:solidFill>
                  <a:srgbClr val="FFFFFF"/>
                </a:solidFill>
                <a:latin typeface="微软雅黑"/>
              </a:rPr>
              <a:t>In a single break, devices A and B are adjacent. If device a will send an alarm about the  port down, and device B will also send corresponding alarm;</a:t>
            </a:r>
          </a:p>
          <a:p>
            <a:pPr marL="342900" indent="-342900">
              <a:buFont typeface="Arial"/>
              <a:buChar char="•"/>
            </a:pPr>
            <a:r>
              <a:rPr lang="en-US" altLang="zh-CN" dirty="0">
                <a:solidFill>
                  <a:srgbClr val="FFFFFF"/>
                </a:solidFill>
                <a:latin typeface="Arial"/>
              </a:rPr>
              <a:t>Equipment  A,</a:t>
            </a:r>
            <a:r>
              <a:rPr lang="zh-CN" altLang="en-US" dirty="0">
                <a:solidFill>
                  <a:srgbClr val="FFFFFF"/>
                </a:solidFill>
                <a:latin typeface="Arial"/>
              </a:rPr>
              <a:t> </a:t>
            </a:r>
            <a:r>
              <a:rPr lang="en-US" altLang="zh-CN" dirty="0">
                <a:solidFill>
                  <a:srgbClr val="FFFFFF"/>
                </a:solidFill>
                <a:latin typeface="Arial"/>
              </a:rPr>
              <a:t>B and C are adjacent, when equipment B is lost, both equipment A and C  will send alarm at the same time.</a:t>
            </a:r>
          </a:p>
          <a:p>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6304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getting the associate rules, we can draw the alarm network topology  and calculate the score of each node. The node with highest score is root alarm. Finally we can locates this alarm in original data.  And combining root alarm and time window , we also can find the subordinate alarm, equipment and so on.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39720E2-4B51-48E4-8BCC-9EA8A2DDB8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dataset a, the root device is CSG_8 and the subordinate device is ASG-1 and CSG-7. it means that port of CSG-8 is down. Also we verify the our result with the official answer , this is correct.</a:t>
            </a:r>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13</a:t>
            </a:fld>
            <a:endParaRPr lang="zh-CN" altLang="en-US"/>
          </a:p>
        </p:txBody>
      </p:sp>
    </p:spTree>
    <p:extLst>
      <p:ext uri="{BB962C8B-B14F-4D97-AF65-F5344CB8AC3E}">
        <p14:creationId xmlns:p14="http://schemas.microsoft.com/office/powerpoint/2010/main" val="115698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dataset b, the root device is CSG_2 and the subordinate device is </a:t>
            </a:r>
            <a:r>
              <a:rPr lang="en-US" altLang="zh-CN" sz="1200" dirty="0">
                <a:solidFill>
                  <a:srgbClr val="FFFFFF"/>
                </a:solidFill>
                <a:latin typeface="微软雅黑"/>
              </a:rPr>
              <a:t>CSG-3, CSG-4 , ASG-2</a:t>
            </a:r>
            <a:r>
              <a:rPr lang="en-US" altLang="zh-CN" dirty="0"/>
              <a:t>. Combine with topology, the </a:t>
            </a:r>
            <a:r>
              <a:rPr lang="en-US" altLang="zh-CN" sz="1200" dirty="0">
                <a:solidFill>
                  <a:srgbClr val="FFFFFF"/>
                </a:solidFill>
                <a:latin typeface="微软雅黑"/>
              </a:rPr>
              <a:t>CSG-1 is the neighbor of  CSG-2 and,  ASG-2.  and the CSG-1 do have any alarm logs, so we think the equipment CSG-1 is lost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9487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extLst>
      <p:ext uri="{BB962C8B-B14F-4D97-AF65-F5344CB8AC3E}">
        <p14:creationId xmlns:p14="http://schemas.microsoft.com/office/powerpoint/2010/main" val="409440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method  has better adaptable because we just use the common preprocessing algorithm and the éclat algorithm do not depend on the business scenario </a:t>
            </a:r>
          </a:p>
          <a:p>
            <a:r>
              <a:rPr lang="en-US" altLang="zh-CN" dirty="0"/>
              <a:t>Also, we generate the alarm association rule database and the alarm network topology, with those, we can locate the root alarm fast </a:t>
            </a:r>
          </a:p>
          <a:p>
            <a:r>
              <a:rPr lang="en-US" altLang="zh-CN" dirty="0"/>
              <a:t>1. Based on the factors such as alarm level, alarm adjacent interval threshold, etc., the amount of alarm is compressed and the search range is reduced, which is helpful to improve the positioning accuracy of main alarm.</a:t>
            </a:r>
          </a:p>
          <a:p>
            <a:r>
              <a:rPr lang="en-US" altLang="zh-CN" dirty="0"/>
              <a:t>2. The alarm correlation space is constructed, and the alarm association rules are mined by improved association analysis Eclat algorithm, and the core alarm association rule base is established.</a:t>
            </a:r>
          </a:p>
          <a:p>
            <a:r>
              <a:rPr lang="en-US" altLang="zh-CN" dirty="0"/>
              <a:t>3. In order to improve the accuracy of the network, it is based on the relationship between the alarm and the storm, which is based on the network fault propagation rules.</a:t>
            </a:r>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1289078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1449277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Based on the factors such as alarm level, alarm adjacent interval threshold, etc., the amount of alarm is compressed and the search range is reduced, which is helpful to improve the positioning accuracy of main alarm.</a:t>
            </a:r>
          </a:p>
          <a:p>
            <a:r>
              <a:rPr lang="en-US" altLang="zh-CN" dirty="0"/>
              <a:t>2. The alarm correlation space is constructed, and the alarm association rules are mined by improved association analysis Eclat algorithm, and the core alarm association rule base is established.</a:t>
            </a:r>
          </a:p>
          <a:p>
            <a:r>
              <a:rPr lang="en-US" altLang="zh-CN" dirty="0"/>
              <a:t>3. In order to improve the accuracy of the network, it is based on the relationship between the alarm and the storm, which is based on the network fault propagation rules.</a:t>
            </a:r>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21453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will follow this structure </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3960589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369604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topic is the subject of a competition,  about the MEC platform .  For this topic, there are two type data  include the topology and alarm logs.  Alarm log is the text information, every line contains level, time description and so on . In topology, each device connect with each other.</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234BF25-5C90-43D2-888F-EB44B0CBEBBD}" type="slidenum">
              <a:rPr lang="zh-CN" altLang="en-US" smtClean="0"/>
              <a:t>4</a:t>
            </a:fld>
            <a:endParaRPr lang="zh-CN" altLang="en-US"/>
          </a:p>
        </p:txBody>
      </p:sp>
    </p:spTree>
    <p:extLst>
      <p:ext uri="{BB962C8B-B14F-4D97-AF65-F5344CB8AC3E}">
        <p14:creationId xmlns:p14="http://schemas.microsoft.com/office/powerpoint/2010/main" val="1262794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extLst>
      <p:ext uri="{BB962C8B-B14F-4D97-AF65-F5344CB8AC3E}">
        <p14:creationId xmlns:p14="http://schemas.microsoft.com/office/powerpoint/2010/main" val="2361916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whole topic,  first we need extract useful information from the original data. And then, use the alarm data to draw the transmission network. And finally, according to the topology, determine the root alarm, subordinate alarm. </a:t>
            </a:r>
            <a:endParaRPr lang="zh-CN" altLang="en-US" dirty="0"/>
          </a:p>
        </p:txBody>
      </p:sp>
      <p:sp>
        <p:nvSpPr>
          <p:cNvPr id="4" name="灯片编号占位符 3"/>
          <p:cNvSpPr>
            <a:spLocks noGrp="1"/>
          </p:cNvSpPr>
          <p:nvPr>
            <p:ph type="sldNum" sz="quarter" idx="10"/>
          </p:nvPr>
        </p:nvSpPr>
        <p:spPr/>
        <p:txBody>
          <a:bodyPr/>
          <a:lstStyle/>
          <a:p>
            <a:fld id="{4234BF25-5C90-43D2-888F-EB44B0CBEB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architecture includes five parts.  </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720E2-4B51-48E4-8BCC-9EA8A2DDB8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018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latin typeface="微软雅黑"/>
              </a:rPr>
              <a:t>For the preprocessing, firstly, extract useful information, by  some regularization rules. Also, we add the year information and deal with incomplete data. </a:t>
            </a:r>
          </a:p>
          <a:p>
            <a:r>
              <a:rPr lang="en-US" altLang="zh-CN" dirty="0">
                <a:solidFill>
                  <a:srgbClr val="000000"/>
                </a:solidFill>
                <a:latin typeface="微软雅黑"/>
              </a:rPr>
              <a:t>Second, adding brief name. in the original alarm the description is so long that we cannot classify the alarm type. Therefore, we add  the brief instead of description. </a:t>
            </a:r>
          </a:p>
          <a:p>
            <a:r>
              <a:rPr lang="en-US" altLang="zh-CN" dirty="0">
                <a:solidFill>
                  <a:srgbClr val="000000"/>
                </a:solidFill>
                <a:latin typeface="微软雅黑"/>
              </a:rPr>
              <a:t>Lastly, we delete some duplicate alarms. Low level alarm.</a:t>
            </a:r>
          </a:p>
        </p:txBody>
      </p:sp>
      <p:sp>
        <p:nvSpPr>
          <p:cNvPr id="4" name="灯片编号占位符 3"/>
          <p:cNvSpPr>
            <a:spLocks noGrp="1"/>
          </p:cNvSpPr>
          <p:nvPr>
            <p:ph type="sldNum" sz="quarter" idx="5"/>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2026105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D4D3D50-ECA2-47F3-8E5F-FD6A1FDB81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5" name="组合 4"/>
          <p:cNvGrpSpPr/>
          <p:nvPr userDrawn="1"/>
        </p:nvGrpSpPr>
        <p:grpSpPr>
          <a:xfrm>
            <a:off x="0" y="-1"/>
            <a:ext cx="12192000" cy="6858000"/>
            <a:chOff x="0" y="-1"/>
            <a:chExt cx="12192000" cy="685800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3" name="矩形 2"/>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341966772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false"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4" name="图片 3"/>
          <p:cNvPicPr/>
          <p:nvPr userDrawn="1"/>
        </p:nvPicPr>
        <p:blipFill rotWithShape="1">
          <a:blip r:embed="rId2">
            <a:extLst>
              <a:ext uri="{28A0092B-C50C-407E-A947-70E740481C1C}">
                <a14:useLocalDpi xmlns:a14="http://schemas.microsoft.com/office/drawing/2010/main" val="0"/>
              </a:ext>
            </a:extLst>
          </a:blip>
          <a:srcRect l="16762" t="129" r="17230" b="296"/>
          <a:stretch>
            <a:fillRect/>
          </a:stretch>
        </p:blipFill>
        <p:spPr>
          <a:xfrm>
            <a:off x="54187" y="14605"/>
            <a:ext cx="12083627" cy="6828790"/>
          </a:xfrm>
          <a:prstGeom prst="rect">
            <a:avLst/>
          </a:prstGeom>
        </p:spPr>
      </p:pic>
    </p:spTree>
    <p:extLst>
      <p:ext uri="{BB962C8B-B14F-4D97-AF65-F5344CB8AC3E}">
        <p14:creationId xmlns:p14="http://schemas.microsoft.com/office/powerpoint/2010/main" val="16778737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false"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grpSp>
        <p:nvGrpSpPr>
          <p:cNvPr id="2" name="组合 1"/>
          <p:cNvGrpSpPr/>
          <p:nvPr userDrawn="1"/>
        </p:nvGrpSpPr>
        <p:grpSpPr>
          <a:xfrm>
            <a:off x="0" y="-1"/>
            <a:ext cx="12192000" cy="6858000"/>
            <a:chOff x="0" y="-1"/>
            <a:chExt cx="12192000" cy="685800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4" name="矩形 3"/>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354898448"/>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false"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grpSp>
        <p:nvGrpSpPr>
          <p:cNvPr id="2" name="组合 1"/>
          <p:cNvGrpSpPr/>
          <p:nvPr userDrawn="1"/>
        </p:nvGrpSpPr>
        <p:grpSpPr>
          <a:xfrm>
            <a:off x="0" y="-1"/>
            <a:ext cx="12192000" cy="6858000"/>
            <a:chOff x="0" y="-1"/>
            <a:chExt cx="12192000" cy="685800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4" name="矩形 3"/>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2756631740"/>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false"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grpSp>
        <p:nvGrpSpPr>
          <p:cNvPr id="2" name="组合 1"/>
          <p:cNvGrpSpPr/>
          <p:nvPr userDrawn="1"/>
        </p:nvGrpSpPr>
        <p:grpSpPr>
          <a:xfrm>
            <a:off x="0" y="-1"/>
            <a:ext cx="12192000" cy="6858000"/>
            <a:chOff x="0" y="-1"/>
            <a:chExt cx="12192000" cy="685800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4" name="矩形 3"/>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467035180"/>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false"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598742"/>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false" advTm="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437757"/>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false" advTm="5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011BFAF-F1D8-4D41-9EE9-42AD9D222C93}"/>
              </a:ext>
            </a:extLst>
          </p:cNvPr>
          <p:cNvGrpSpPr/>
          <p:nvPr userDrawn="1"/>
        </p:nvGrpSpPr>
        <p:grpSpPr>
          <a:xfrm>
            <a:off x="0" y="-1"/>
            <a:ext cx="12192000" cy="6858000"/>
            <a:chOff x="0" y="-1"/>
            <a:chExt cx="12192000" cy="6858000"/>
          </a:xfrm>
        </p:grpSpPr>
        <p:pic>
          <p:nvPicPr>
            <p:cNvPr id="2" name="图片 1">
              <a:extLst>
                <a:ext uri="{FF2B5EF4-FFF2-40B4-BE49-F238E27FC236}">
                  <a16:creationId xmlns:a16="http://schemas.microsoft.com/office/drawing/2014/main" id="{96AF1475-42C8-4DD7-83E4-2E7FB777EC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3" name="矩形 2">
              <a:extLst>
                <a:ext uri="{FF2B5EF4-FFF2-40B4-BE49-F238E27FC236}">
                  <a16:creationId xmlns:a16="http://schemas.microsoft.com/office/drawing/2014/main" id="{091D7F21-969B-4B4C-A0C3-FCB0D7F5F385}"/>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A29FA8A-A69D-4153-9FCF-A7D6E383870C}"/>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CCD2F61-C799-445C-A9B6-BB60FCE1D2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99137-58F3-4C2C-91FF-239D0D7DAFF9}"/>
              </a:ext>
            </a:extLst>
          </p:cNvPr>
          <p:cNvGrpSpPr/>
          <p:nvPr userDrawn="1"/>
        </p:nvGrpSpPr>
        <p:grpSpPr>
          <a:xfrm>
            <a:off x="0" y="-1"/>
            <a:ext cx="12192000" cy="6858000"/>
            <a:chOff x="0" y="-1"/>
            <a:chExt cx="12192000" cy="6858000"/>
          </a:xfrm>
        </p:grpSpPr>
        <p:pic>
          <p:nvPicPr>
            <p:cNvPr id="3" name="图片 2">
              <a:extLst>
                <a:ext uri="{FF2B5EF4-FFF2-40B4-BE49-F238E27FC236}">
                  <a16:creationId xmlns:a16="http://schemas.microsoft.com/office/drawing/2014/main" id="{7AA962AF-0997-45AC-AC8E-1123F24014B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4" name="矩形 3">
              <a:extLst>
                <a:ext uri="{FF2B5EF4-FFF2-40B4-BE49-F238E27FC236}">
                  <a16:creationId xmlns:a16="http://schemas.microsoft.com/office/drawing/2014/main" id="{19F27658-86B4-4071-9B80-7FC28005B371}"/>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7F848E2-D4F4-4DA9-B728-678E1AFC627D}"/>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494ADE4-65F8-4E98-9493-AD0E750108F7}"/>
              </a:ext>
            </a:extLst>
          </p:cNvPr>
          <p:cNvGrpSpPr/>
          <p:nvPr userDrawn="1"/>
        </p:nvGrpSpPr>
        <p:grpSpPr>
          <a:xfrm>
            <a:off x="0" y="-1"/>
            <a:ext cx="12192000" cy="6858000"/>
            <a:chOff x="0" y="-1"/>
            <a:chExt cx="12192000" cy="6858000"/>
          </a:xfrm>
        </p:grpSpPr>
        <p:pic>
          <p:nvPicPr>
            <p:cNvPr id="3" name="图片 2">
              <a:extLst>
                <a:ext uri="{FF2B5EF4-FFF2-40B4-BE49-F238E27FC236}">
                  <a16:creationId xmlns:a16="http://schemas.microsoft.com/office/drawing/2014/main" id="{01E84074-4D80-453B-BE34-1D32B1E8EA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4" name="矩形 3">
              <a:extLst>
                <a:ext uri="{FF2B5EF4-FFF2-40B4-BE49-F238E27FC236}">
                  <a16:creationId xmlns:a16="http://schemas.microsoft.com/office/drawing/2014/main" id="{3322E838-C304-4054-9411-64A96A36C6D4}"/>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C7CBE58-7F90-4231-A690-F6DA9B39C290}"/>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7F0D01D-71B3-4FA3-AFF3-72CA0A839F9D}"/>
              </a:ext>
            </a:extLst>
          </p:cNvPr>
          <p:cNvGrpSpPr/>
          <p:nvPr userDrawn="1"/>
        </p:nvGrpSpPr>
        <p:grpSpPr>
          <a:xfrm>
            <a:off x="0" y="-1"/>
            <a:ext cx="12192000" cy="6858000"/>
            <a:chOff x="0" y="-1"/>
            <a:chExt cx="12192000" cy="6858000"/>
          </a:xfrm>
        </p:grpSpPr>
        <p:pic>
          <p:nvPicPr>
            <p:cNvPr id="3" name="图片 2">
              <a:extLst>
                <a:ext uri="{FF2B5EF4-FFF2-40B4-BE49-F238E27FC236}">
                  <a16:creationId xmlns:a16="http://schemas.microsoft.com/office/drawing/2014/main" id="{FA41CBDD-C364-4780-A887-AB0F37EE45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4" name="矩形 3">
              <a:extLst>
                <a:ext uri="{FF2B5EF4-FFF2-40B4-BE49-F238E27FC236}">
                  <a16:creationId xmlns:a16="http://schemas.microsoft.com/office/drawing/2014/main" id="{0DF2362A-D982-40DD-B06B-92C31F706F62}"/>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C86F202-7268-48EB-9341-E9D3331A365A}"/>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4" name="图片 3"/>
          <p:cNvPicPr/>
          <p:nvPr userDrawn="1"/>
        </p:nvPicPr>
        <p:blipFill rotWithShape="1">
          <a:blip r:embed="rId2">
            <a:extLst>
              <a:ext uri="{28A0092B-C50C-407E-A947-70E740481C1C}">
                <a14:useLocalDpi xmlns:a14="http://schemas.microsoft.com/office/drawing/2010/main" val="0"/>
              </a:ext>
            </a:extLst>
          </a:blip>
          <a:srcRect l="16762" t="129" r="17230" b="296"/>
          <a:stretch>
            <a:fillRect/>
          </a:stretch>
        </p:blipFill>
        <p:spPr>
          <a:xfrm>
            <a:off x="54187" y="14605"/>
            <a:ext cx="12192000" cy="6858000"/>
          </a:xfrm>
          <a:prstGeom prst="rect">
            <a:avLst/>
          </a:prstGeom>
        </p:spPr>
      </p:pic>
    </p:spTree>
    <p:extLst>
      <p:ext uri="{BB962C8B-B14F-4D97-AF65-F5344CB8AC3E}">
        <p14:creationId xmlns:p14="http://schemas.microsoft.com/office/powerpoint/2010/main" val="84939329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false"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3C167EE-AE52-491A-9A13-0794D8A81BCD}"/>
              </a:ext>
            </a:extLst>
          </p:cNvPr>
          <p:cNvGrpSpPr/>
          <p:nvPr userDrawn="1"/>
        </p:nvGrpSpPr>
        <p:grpSpPr>
          <a:xfrm>
            <a:off x="0" y="-1"/>
            <a:ext cx="12192000" cy="6858000"/>
            <a:chOff x="0" y="-1"/>
            <a:chExt cx="12192000" cy="6858000"/>
          </a:xfrm>
        </p:grpSpPr>
        <p:pic>
          <p:nvPicPr>
            <p:cNvPr id="3" name="图片 2">
              <a:extLst>
                <a:ext uri="{FF2B5EF4-FFF2-40B4-BE49-F238E27FC236}">
                  <a16:creationId xmlns:a16="http://schemas.microsoft.com/office/drawing/2014/main" id="{8AF4967C-28F6-40F3-8450-C1D40E0DB04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4" name="矩形 3">
              <a:extLst>
                <a:ext uri="{FF2B5EF4-FFF2-40B4-BE49-F238E27FC236}">
                  <a16:creationId xmlns:a16="http://schemas.microsoft.com/office/drawing/2014/main" id="{F3C43838-9FB4-4283-B462-27AEED8A5C72}"/>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B6E6B91-29B8-4127-86DC-78FD9D1EDDB3}"/>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6858000"/>
            <a:chOff x="0" y="-1"/>
            <a:chExt cx="12192000" cy="6858000"/>
          </a:xfrm>
        </p:grpSpPr>
        <p:pic>
          <p:nvPicPr>
            <p:cNvPr id="3" name="图片 2"/>
            <p:cNvPicPr>
              <a:picLocks noChangeAspect="1"/>
            </p:cNvPicPr>
            <p:nvPr userDrawn="1"/>
          </p:nvPicPr>
          <p:blipFill rotWithShape="1">
            <a:blip r:embed="rId10">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4" name="矩形 3"/>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28129477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Lst>
  <mc:AlternateContent xmlns:mc="http://schemas.openxmlformats.org/markup-compatibility/2006" xmlns:p14="http://schemas.microsoft.com/office/powerpoint/2010/main">
    <mc:Choice Requires="p14">
      <p:transition p14:dur="10" advClick="0" advTm="5000"/>
    </mc:Choice>
    <mc:Fallback xmlns="">
      <p:transition advClick="false"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450C3C08-F8BB-4052-8E85-E8F2E104ED6C}"/>
              </a:ext>
            </a:extLst>
          </p:cNvPr>
          <p:cNvSpPr txBox="1"/>
          <p:nvPr/>
        </p:nvSpPr>
        <p:spPr>
          <a:xfrm>
            <a:off x="4218848" y="2270735"/>
            <a:ext cx="4229679" cy="230832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48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sz="3600" dirty="0"/>
              <a:t>Fault Localization of Loop Network Devices based on MEC Platform</a:t>
            </a:r>
            <a:endParaRPr lang="zh-CN" altLang="en-US" sz="4000" dirty="0"/>
          </a:p>
        </p:txBody>
      </p:sp>
      <p:pic>
        <p:nvPicPr>
          <p:cNvPr id="39" name="BLACKPINK - 휘파람 - 2016 SBS人气歌谣现场">
            <a:hlinkClick r:id="" action="ppaction://media"/>
            <a:extLst>
              <a:ext uri="{FF2B5EF4-FFF2-40B4-BE49-F238E27FC236}">
                <a16:creationId xmlns:a16="http://schemas.microsoft.com/office/drawing/2014/main" id="{BB836895-A94D-42A6-8D99-145B60EF31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143538" y="-4214813"/>
            <a:ext cx="609600" cy="609600"/>
          </a:xfrm>
          <a:prstGeom prst="rect">
            <a:avLst/>
          </a:prstGeom>
        </p:spPr>
      </p:pic>
      <p:sp>
        <p:nvSpPr>
          <p:cNvPr id="6" name="椭圆 5"/>
          <p:cNvSpPr/>
          <p:nvPr/>
        </p:nvSpPr>
        <p:spPr>
          <a:xfrm>
            <a:off x="2937345" y="28555"/>
            <a:ext cx="6792686" cy="6792684"/>
          </a:xfrm>
          <a:prstGeom prst="ellipse">
            <a:avLst/>
          </a:prstGeom>
          <a:noFill/>
          <a:ln>
            <a:solidFill>
              <a:srgbClr val="40E0C5">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矩形 6">
            <a:extLst>
              <a:ext uri="{FF2B5EF4-FFF2-40B4-BE49-F238E27FC236}">
                <a16:creationId xmlns:a16="http://schemas.microsoft.com/office/drawing/2014/main" id="{41F83B26-A23A-4478-B1A5-CBD87A28F096}"/>
              </a:ext>
            </a:extLst>
          </p:cNvPr>
          <p:cNvSpPr/>
          <p:nvPr/>
        </p:nvSpPr>
        <p:spPr>
          <a:xfrm>
            <a:off x="5487969" y="4899459"/>
            <a:ext cx="8484124" cy="830997"/>
          </a:xfrm>
          <a:prstGeom prst="rect">
            <a:avLst/>
          </a:prstGeom>
          <a:noFill/>
        </p:spPr>
        <p:txBody>
          <a:bodyPr wrap="square" rtlCol="0">
            <a:spAutoFit/>
          </a:bodyPr>
          <a:lstStyle/>
          <a:p>
            <a:pPr algn="ctr"/>
            <a:r>
              <a:rPr lang="en-US" altLang="zh-CN" sz="2400" dirty="0">
                <a:solidFill>
                  <a:srgbClr val="41CFF6"/>
                </a:solidFill>
                <a:cs typeface="+mn-ea"/>
              </a:rPr>
              <a:t>Qi Zhang</a:t>
            </a:r>
            <a:r>
              <a:rPr lang="zh-CN" altLang="en-US" sz="2400" dirty="0">
                <a:solidFill>
                  <a:srgbClr val="41CFF6"/>
                </a:solidFill>
                <a:cs typeface="+mn-ea"/>
              </a:rPr>
              <a:t>、</a:t>
            </a:r>
            <a:r>
              <a:rPr lang="en-US" altLang="zh-CN" sz="2400" dirty="0" err="1">
                <a:solidFill>
                  <a:srgbClr val="41CFF6"/>
                </a:solidFill>
                <a:cs typeface="+mn-ea"/>
              </a:rPr>
              <a:t>Xueqin</a:t>
            </a:r>
            <a:r>
              <a:rPr lang="en-US" altLang="zh-CN" sz="2400" dirty="0">
                <a:solidFill>
                  <a:srgbClr val="41CFF6"/>
                </a:solidFill>
                <a:cs typeface="+mn-ea"/>
              </a:rPr>
              <a:t> Lin </a:t>
            </a:r>
          </a:p>
          <a:p>
            <a:pPr algn="ctr"/>
            <a:r>
              <a:rPr lang="en-US" altLang="zh-CN" sz="2400" dirty="0">
                <a:solidFill>
                  <a:srgbClr val="41CFF6"/>
                </a:solidFill>
                <a:cs typeface="+mn-ea"/>
              </a:rPr>
              <a:t>-- </a:t>
            </a:r>
            <a:r>
              <a:rPr lang="en-US" altLang="zh-CN" sz="2400" dirty="0" err="1">
                <a:solidFill>
                  <a:srgbClr val="41CFF6"/>
                </a:solidFill>
                <a:cs typeface="+mn-ea"/>
              </a:rPr>
              <a:t>GuoChuang</a:t>
            </a:r>
            <a:r>
              <a:rPr lang="en-US" altLang="zh-CN" sz="2400" dirty="0">
                <a:solidFill>
                  <a:srgbClr val="41CFF6"/>
                </a:solidFill>
                <a:cs typeface="+mn-ea"/>
              </a:rPr>
              <a:t> </a:t>
            </a:r>
            <a:r>
              <a:rPr lang="en-US" altLang="zh-CN" sz="2400" dirty="0" err="1">
                <a:solidFill>
                  <a:srgbClr val="41CFF6"/>
                </a:solidFill>
                <a:cs typeface="+mn-ea"/>
              </a:rPr>
              <a:t>ChapterIX</a:t>
            </a:r>
            <a:endParaRPr lang="en-US" altLang="zh-CN" sz="2400" dirty="0">
              <a:solidFill>
                <a:srgbClr val="41CFF6"/>
              </a:solidFill>
              <a:cs typeface="+mn-ea"/>
            </a:endParaRPr>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8608695" y="2096135"/>
            <a:ext cx="1494790" cy="42164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rgbClr val="FFFFFF"/>
                </a:solidFill>
                <a:latin typeface="微软雅黑"/>
                <a:ea typeface="微软雅黑"/>
              </a:rPr>
              <a:t>Neighbors</a:t>
            </a:r>
            <a:endParaRPr lang="en-US" altLang="zh-CN" sz="1600" dirty="0">
              <a:solidFill>
                <a:srgbClr val="FFFFFF"/>
              </a:solidFill>
              <a:latin typeface="微软雅黑"/>
              <a:ea typeface="微软雅黑"/>
            </a:endParaRPr>
          </a:p>
        </p:txBody>
      </p:sp>
      <p:grpSp>
        <p:nvGrpSpPr>
          <p:cNvPr id="13" name="组合 12"/>
          <p:cNvGrpSpPr/>
          <p:nvPr/>
        </p:nvGrpSpPr>
        <p:grpSpPr>
          <a:xfrm>
            <a:off x="3875998" y="1483560"/>
            <a:ext cx="4257675" cy="4315506"/>
            <a:chOff x="1663700" y="515256"/>
            <a:chExt cx="5676900" cy="5754008"/>
          </a:xfrm>
          <a:gradFill flip="none" rotWithShape="1">
            <a:gsLst>
              <a:gs pos="100000">
                <a:srgbClr val="CD34FB"/>
              </a:gs>
              <a:gs pos="0">
                <a:srgbClr val="28E5FD"/>
              </a:gs>
              <a:gs pos="50000">
                <a:srgbClr val="582DFB"/>
              </a:gs>
            </a:gsLst>
            <a:path path="circle">
              <a:fillToRect l="100000" b="100000"/>
            </a:path>
            <a:tileRect t="-100000" r="-100000"/>
          </a:gradFill>
        </p:grpSpPr>
        <p:sp>
          <p:nvSpPr>
            <p:cNvPr id="7" name="空心弧 6"/>
            <p:cNvSpPr/>
            <p:nvPr/>
          </p:nvSpPr>
          <p:spPr>
            <a:xfrm>
              <a:off x="1719490" y="1074056"/>
              <a:ext cx="3771900" cy="3771900"/>
            </a:xfrm>
            <a:prstGeom prst="blockArc">
              <a:avLst>
                <a:gd name="adj1" fmla="val 18277449"/>
                <a:gd name="adj2" fmla="val 0"/>
                <a:gd name="adj3" fmla="val 25000"/>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sp>
          <p:nvSpPr>
            <p:cNvPr id="5" name="空心弧 4"/>
            <p:cNvSpPr/>
            <p:nvPr/>
          </p:nvSpPr>
          <p:spPr>
            <a:xfrm>
              <a:off x="1663700" y="2100942"/>
              <a:ext cx="3771900" cy="3771900"/>
            </a:xfrm>
            <a:prstGeom prst="blockArc">
              <a:avLst>
                <a:gd name="adj1" fmla="val 14247495"/>
                <a:gd name="adj2" fmla="val 18276767"/>
                <a:gd name="adj3" fmla="val 24994"/>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sp>
          <p:nvSpPr>
            <p:cNvPr id="8" name="空心弧 7"/>
            <p:cNvSpPr/>
            <p:nvPr/>
          </p:nvSpPr>
          <p:spPr>
            <a:xfrm>
              <a:off x="3073400" y="515256"/>
              <a:ext cx="3771900" cy="3771900"/>
            </a:xfrm>
            <a:prstGeom prst="blockArc">
              <a:avLst>
                <a:gd name="adj1" fmla="val 9603"/>
                <a:gd name="adj2" fmla="val 5998438"/>
                <a:gd name="adj3" fmla="val 25330"/>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sp>
          <p:nvSpPr>
            <p:cNvPr id="10" name="空心弧 9"/>
            <p:cNvSpPr/>
            <p:nvPr/>
          </p:nvSpPr>
          <p:spPr>
            <a:xfrm>
              <a:off x="2398713" y="2497364"/>
              <a:ext cx="3771900" cy="3771900"/>
            </a:xfrm>
            <a:prstGeom prst="blockArc">
              <a:avLst>
                <a:gd name="adj1" fmla="val 10792784"/>
                <a:gd name="adj2" fmla="val 14246953"/>
                <a:gd name="adj3" fmla="val 25086"/>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sp>
          <p:nvSpPr>
            <p:cNvPr id="9" name="空心弧 8"/>
            <p:cNvSpPr/>
            <p:nvPr/>
          </p:nvSpPr>
          <p:spPr>
            <a:xfrm>
              <a:off x="3568700" y="1612900"/>
              <a:ext cx="3771900" cy="3771900"/>
            </a:xfrm>
            <a:prstGeom prst="blockArc">
              <a:avLst>
                <a:gd name="adj1" fmla="val 6004881"/>
                <a:gd name="adj2" fmla="val 10792469"/>
                <a:gd name="adj3" fmla="val 25020"/>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grpSp>
      <p:cxnSp>
        <p:nvCxnSpPr>
          <p:cNvPr id="17" name="直接连接符 16"/>
          <p:cNvCxnSpPr/>
          <p:nvPr/>
        </p:nvCxnSpPr>
        <p:spPr>
          <a:xfrm>
            <a:off x="7003816" y="2306793"/>
            <a:ext cx="1512000" cy="0"/>
          </a:xfrm>
          <a:prstGeom prst="line">
            <a:avLst/>
          </a:prstGeom>
          <a:ln w="3175">
            <a:solidFill>
              <a:schemeClr val="bg1">
                <a:alpha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608932" y="2494925"/>
            <a:ext cx="1607189" cy="430887"/>
          </a:xfrm>
          <a:prstGeom prst="rect">
            <a:avLst/>
          </a:prstGeom>
          <a:noFill/>
        </p:spPr>
        <p:txBody>
          <a:bodyPr wrap="square" rtlCol="0">
            <a:spAutoFit/>
          </a:bodyPr>
          <a:lstStyle/>
          <a:p>
            <a:r>
              <a:rPr lang="en-US" sz="1100" dirty="0">
                <a:solidFill>
                  <a:srgbClr val="FFFFFF"/>
                </a:solidFill>
                <a:latin typeface="微软雅黑"/>
                <a:ea typeface="微软雅黑"/>
              </a:rPr>
              <a:t>Add own neighbors to each device</a:t>
            </a:r>
          </a:p>
        </p:txBody>
      </p:sp>
      <p:cxnSp>
        <p:nvCxnSpPr>
          <p:cNvPr id="20" name="直接连接符 19"/>
          <p:cNvCxnSpPr/>
          <p:nvPr/>
        </p:nvCxnSpPr>
        <p:spPr>
          <a:xfrm flipV="1">
            <a:off x="6314397" y="2306793"/>
            <a:ext cx="691800" cy="49011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926769" y="4924806"/>
            <a:ext cx="1324761" cy="0"/>
          </a:xfrm>
          <a:prstGeom prst="line">
            <a:avLst/>
          </a:prstGeom>
          <a:ln w="3175">
            <a:solidFill>
              <a:schemeClr val="bg1">
                <a:alpha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249744" y="4409258"/>
            <a:ext cx="654584" cy="515549"/>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311248" y="2796903"/>
            <a:ext cx="1242000" cy="0"/>
          </a:xfrm>
          <a:prstGeom prst="line">
            <a:avLst/>
          </a:prstGeom>
          <a:ln w="3175">
            <a:solidFill>
              <a:schemeClr val="bg1">
                <a:alpha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4551128" y="2796904"/>
            <a:ext cx="596830" cy="398597"/>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496176" y="4170557"/>
            <a:ext cx="1324761" cy="0"/>
          </a:xfrm>
          <a:prstGeom prst="line">
            <a:avLst/>
          </a:prstGeom>
          <a:ln w="3175">
            <a:solidFill>
              <a:schemeClr val="bg1">
                <a:alpha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076397" y="3654878"/>
            <a:ext cx="419778" cy="515678"/>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753235" y="2586355"/>
            <a:ext cx="1494790" cy="42164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500" dirty="0">
                <a:solidFill>
                  <a:srgbClr val="FFFFFF"/>
                </a:solidFill>
                <a:latin typeface="微软雅黑"/>
                <a:ea typeface="微软雅黑"/>
              </a:rPr>
              <a:t>time window</a:t>
            </a:r>
          </a:p>
        </p:txBody>
      </p:sp>
      <p:sp>
        <p:nvSpPr>
          <p:cNvPr id="11" name="文本框 10"/>
          <p:cNvSpPr txBox="1"/>
          <p:nvPr/>
        </p:nvSpPr>
        <p:spPr>
          <a:xfrm>
            <a:off x="1641077" y="3008006"/>
            <a:ext cx="1607189" cy="692497"/>
          </a:xfrm>
          <a:prstGeom prst="rect">
            <a:avLst/>
          </a:prstGeom>
          <a:noFill/>
        </p:spPr>
        <p:txBody>
          <a:bodyPr wrap="square" rtlCol="0">
            <a:spAutoFit/>
          </a:bodyPr>
          <a:lstStyle/>
          <a:p>
            <a:r>
              <a:rPr lang="en-US" sz="1300" dirty="0">
                <a:solidFill>
                  <a:srgbClr val="FFFFFF"/>
                </a:solidFill>
                <a:latin typeface="微软雅黑"/>
                <a:ea typeface="微软雅黑"/>
              </a:rPr>
              <a:t>The interval of  time window is set to 1 minutes</a:t>
            </a:r>
          </a:p>
        </p:txBody>
      </p:sp>
      <p:sp>
        <p:nvSpPr>
          <p:cNvPr id="12" name="矩形 11"/>
          <p:cNvSpPr/>
          <p:nvPr/>
        </p:nvSpPr>
        <p:spPr>
          <a:xfrm>
            <a:off x="8878570" y="3959860"/>
            <a:ext cx="1494790" cy="42164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600" dirty="0">
                <a:solidFill>
                  <a:srgbClr val="FFFFFF"/>
                </a:solidFill>
                <a:latin typeface="微软雅黑"/>
                <a:ea typeface="微软雅黑"/>
              </a:rPr>
              <a:t>Frequent items</a:t>
            </a:r>
          </a:p>
        </p:txBody>
      </p:sp>
      <p:sp>
        <p:nvSpPr>
          <p:cNvPr id="15" name="文本框 14"/>
          <p:cNvSpPr txBox="1"/>
          <p:nvPr/>
        </p:nvSpPr>
        <p:spPr>
          <a:xfrm>
            <a:off x="8822053" y="4358640"/>
            <a:ext cx="1607189" cy="461665"/>
          </a:xfrm>
          <a:prstGeom prst="rect">
            <a:avLst/>
          </a:prstGeom>
          <a:noFill/>
        </p:spPr>
        <p:txBody>
          <a:bodyPr wrap="square" rtlCol="0">
            <a:spAutoFit/>
          </a:bodyPr>
          <a:lstStyle/>
          <a:p>
            <a:r>
              <a:rPr lang="en-US" sz="1200" dirty="0">
                <a:solidFill>
                  <a:srgbClr val="FFFFFF"/>
                </a:solidFill>
                <a:latin typeface="微软雅黑"/>
                <a:ea typeface="微软雅黑"/>
              </a:rPr>
              <a:t>Get frequent items from time window</a:t>
            </a:r>
          </a:p>
        </p:txBody>
      </p:sp>
      <p:sp>
        <p:nvSpPr>
          <p:cNvPr id="16" name="矩形 15"/>
          <p:cNvSpPr/>
          <p:nvPr/>
        </p:nvSpPr>
        <p:spPr>
          <a:xfrm>
            <a:off x="2381250" y="4731385"/>
            <a:ext cx="1494790" cy="42164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500" dirty="0">
                <a:solidFill>
                  <a:srgbClr val="FFFFFF"/>
                </a:solidFill>
                <a:latin typeface="微软雅黑"/>
                <a:ea typeface="微软雅黑"/>
              </a:rPr>
              <a:t>sliding step </a:t>
            </a:r>
          </a:p>
        </p:txBody>
      </p:sp>
      <p:sp>
        <p:nvSpPr>
          <p:cNvPr id="22" name="文本框 21"/>
          <p:cNvSpPr txBox="1"/>
          <p:nvPr/>
        </p:nvSpPr>
        <p:spPr>
          <a:xfrm>
            <a:off x="2381250" y="5150685"/>
            <a:ext cx="1607189" cy="414020"/>
          </a:xfrm>
          <a:prstGeom prst="rect">
            <a:avLst/>
          </a:prstGeom>
          <a:noFill/>
        </p:spPr>
        <p:txBody>
          <a:bodyPr wrap="square" rtlCol="0">
            <a:spAutoFit/>
          </a:bodyPr>
          <a:lstStyle/>
          <a:p>
            <a:r>
              <a:rPr lang="en-US" sz="1000" dirty="0">
                <a:solidFill>
                  <a:srgbClr val="FFFFFF"/>
                </a:solidFill>
                <a:latin typeface="微软雅黑"/>
                <a:ea typeface="微软雅黑"/>
              </a:rPr>
              <a:t>Slide one alarm at a window time</a:t>
            </a:r>
          </a:p>
        </p:txBody>
      </p:sp>
      <p:sp>
        <p:nvSpPr>
          <p:cNvPr id="25" name="文本框 24">
            <a:extLst>
              <a:ext uri="{FF2B5EF4-FFF2-40B4-BE49-F238E27FC236}">
                <a16:creationId xmlns:a16="http://schemas.microsoft.com/office/drawing/2014/main" id="{8980D601-D24E-4EFD-85DB-429261675F8A}"/>
              </a:ext>
            </a:extLst>
          </p:cNvPr>
          <p:cNvSpPr txBox="1"/>
          <p:nvPr/>
        </p:nvSpPr>
        <p:spPr>
          <a:xfrm>
            <a:off x="360370" y="592658"/>
            <a:ext cx="6895813" cy="707886"/>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t>Time window planning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3931" y="893380"/>
            <a:ext cx="10959078" cy="5816977"/>
          </a:xfrm>
          <a:prstGeom prst="rect">
            <a:avLst/>
          </a:prstGeom>
          <a:noFill/>
        </p:spPr>
        <p:txBody>
          <a:bodyPr wrap="square" rtlCol="0">
            <a:spAutoFit/>
          </a:bodyPr>
          <a:lstStyle/>
          <a:p>
            <a:r>
              <a:rPr lang="en-US" sz="2400" b="1" dirty="0">
                <a:solidFill>
                  <a:srgbClr val="FFFFFF"/>
                </a:solidFill>
                <a:latin typeface="微软雅黑"/>
              </a:rPr>
              <a:t>Traditional Eclat algorithm:</a:t>
            </a:r>
          </a:p>
          <a:p>
            <a:pPr marL="342900" indent="-342900">
              <a:buFont typeface="Arial"/>
              <a:buChar char="•"/>
            </a:pPr>
            <a:r>
              <a:rPr lang="en-US" sz="2000" b="1" dirty="0">
                <a:solidFill>
                  <a:srgbClr val="FF0000"/>
                </a:solidFill>
                <a:latin typeface="微软雅黑"/>
              </a:rPr>
              <a:t>Generate all subsets </a:t>
            </a:r>
          </a:p>
          <a:p>
            <a:pPr marL="800100" lvl="1" indent="-342900">
              <a:buFont typeface="Arial"/>
              <a:buChar char="•"/>
            </a:pPr>
            <a:r>
              <a:rPr lang="en-US" sz="2000" dirty="0">
                <a:solidFill>
                  <a:srgbClr val="FFFFFF"/>
                </a:solidFill>
                <a:latin typeface="微软雅黑"/>
              </a:rPr>
              <a:t>Takes up a lot of memory</a:t>
            </a:r>
          </a:p>
          <a:p>
            <a:pPr marL="800100" lvl="1" indent="-342900">
              <a:buFont typeface="Arial"/>
              <a:buChar char="•"/>
            </a:pPr>
            <a:r>
              <a:rPr lang="en-US" sz="2000" dirty="0">
                <a:solidFill>
                  <a:srgbClr val="FFFFFF"/>
                </a:solidFill>
                <a:latin typeface="微软雅黑"/>
              </a:rPr>
              <a:t>Waste running time </a:t>
            </a:r>
          </a:p>
          <a:p>
            <a:pPr marL="342900" indent="-342900">
              <a:buFont typeface="Arial"/>
              <a:buChar char="•"/>
            </a:pPr>
            <a:r>
              <a:rPr lang="en-US" sz="2000" b="1" dirty="0">
                <a:solidFill>
                  <a:srgbClr val="FF0000"/>
                </a:solidFill>
                <a:latin typeface="微软雅黑"/>
              </a:rPr>
              <a:t>Have no any direction for each pair alarm</a:t>
            </a:r>
          </a:p>
          <a:p>
            <a:pPr marL="800100" lvl="1" indent="-342900">
              <a:buFont typeface="Arial"/>
              <a:buChar char="•"/>
            </a:pPr>
            <a:r>
              <a:rPr lang="en-US" altLang="zh-CN" sz="2000" dirty="0">
                <a:solidFill>
                  <a:srgbClr val="FFFFFF"/>
                </a:solidFill>
                <a:latin typeface="微软雅黑"/>
              </a:rPr>
              <a:t>{A, B} and {B, A} are the same frequent terms.</a:t>
            </a:r>
          </a:p>
          <a:p>
            <a:endParaRPr lang="en-US" sz="2400" b="1" dirty="0">
              <a:solidFill>
                <a:srgbClr val="FFFFFF"/>
              </a:solidFill>
              <a:latin typeface="微软雅黑"/>
            </a:endParaRPr>
          </a:p>
          <a:p>
            <a:r>
              <a:rPr lang="en-US" sz="2400" b="1" dirty="0">
                <a:solidFill>
                  <a:srgbClr val="FFFFFF"/>
                </a:solidFill>
                <a:latin typeface="微软雅黑"/>
              </a:rPr>
              <a:t>Our method:</a:t>
            </a:r>
          </a:p>
          <a:p>
            <a:pPr marL="342900" indent="-342900">
              <a:buFont typeface="Arial"/>
              <a:buChar char="•"/>
            </a:pPr>
            <a:r>
              <a:rPr lang="en-US" altLang="zh-CN" sz="2000" b="1" dirty="0">
                <a:solidFill>
                  <a:srgbClr val="FFFFFF"/>
                </a:solidFill>
                <a:latin typeface="微软雅黑"/>
              </a:rPr>
              <a:t>Device neighbors </a:t>
            </a:r>
            <a:r>
              <a:rPr lang="en-US" sz="2000" dirty="0">
                <a:solidFill>
                  <a:srgbClr val="FFFFFF"/>
                </a:solidFill>
                <a:latin typeface="微软雅黑"/>
              </a:rPr>
              <a:t>:</a:t>
            </a:r>
          </a:p>
          <a:p>
            <a:pPr marL="800100" lvl="1" indent="-342900">
              <a:buFont typeface="Arial"/>
              <a:buChar char="•"/>
            </a:pPr>
            <a:r>
              <a:rPr lang="en-US" altLang="zh-CN" sz="2000" dirty="0">
                <a:solidFill>
                  <a:srgbClr val="FFFFFF"/>
                </a:solidFill>
                <a:latin typeface="微软雅黑"/>
              </a:rPr>
              <a:t>The alarms will spread through the adjacent equipment</a:t>
            </a:r>
          </a:p>
          <a:p>
            <a:pPr marL="800100" lvl="1" indent="-342900">
              <a:buFont typeface="Arial"/>
              <a:buChar char="•"/>
            </a:pPr>
            <a:r>
              <a:rPr lang="en-US" altLang="zh-CN" sz="2000" dirty="0">
                <a:solidFill>
                  <a:srgbClr val="FFFFFF"/>
                </a:solidFill>
                <a:latin typeface="微软雅黑"/>
              </a:rPr>
              <a:t>Set adjacent equipment as neighbors for each device</a:t>
            </a:r>
            <a:endParaRPr lang="en-US" sz="2000" dirty="0">
              <a:solidFill>
                <a:srgbClr val="FFFFFF"/>
              </a:solidFill>
              <a:latin typeface="微软雅黑"/>
            </a:endParaRPr>
          </a:p>
          <a:p>
            <a:pPr marL="342900" indent="-342900">
              <a:buFont typeface="Arial"/>
              <a:buChar char="•"/>
            </a:pPr>
            <a:r>
              <a:rPr lang="en-US" sz="2000" b="1" dirty="0">
                <a:solidFill>
                  <a:srgbClr val="FFFFFF"/>
                </a:solidFill>
                <a:latin typeface="微软雅黑"/>
              </a:rPr>
              <a:t>Special Eclat </a:t>
            </a:r>
            <a:r>
              <a:rPr lang="en-US" altLang="zh-CN" sz="2000" b="1" dirty="0">
                <a:solidFill>
                  <a:srgbClr val="FFFFFF"/>
                </a:solidFill>
                <a:latin typeface="微软雅黑"/>
              </a:rPr>
              <a:t>algorithm </a:t>
            </a:r>
            <a:r>
              <a:rPr lang="en-US" sz="2000" dirty="0">
                <a:solidFill>
                  <a:srgbClr val="FFFFFF"/>
                </a:solidFill>
                <a:latin typeface="微软雅黑"/>
              </a:rPr>
              <a:t>:</a:t>
            </a:r>
          </a:p>
          <a:p>
            <a:pPr marL="800100" lvl="1" indent="-342900">
              <a:buFont typeface="Arial"/>
              <a:buChar char="•"/>
            </a:pPr>
            <a:r>
              <a:rPr lang="en-US" altLang="zh-CN" sz="2000" dirty="0">
                <a:solidFill>
                  <a:srgbClr val="FFFFFF"/>
                </a:solidFill>
                <a:latin typeface="微软雅黑"/>
              </a:rPr>
              <a:t>Do not generate subsets, and directly generate the probability/score that forward item leads to backward item</a:t>
            </a:r>
            <a:r>
              <a:rPr lang="en-US" sz="2000" dirty="0">
                <a:solidFill>
                  <a:srgbClr val="FFFFFF"/>
                </a:solidFill>
                <a:latin typeface="微软雅黑"/>
              </a:rPr>
              <a:t>.</a:t>
            </a:r>
          </a:p>
          <a:p>
            <a:pPr marL="800100" lvl="1" indent="-342900">
              <a:buFont typeface="Arial"/>
              <a:buChar char="•"/>
            </a:pPr>
            <a:r>
              <a:rPr lang="en-US" sz="2000" dirty="0">
                <a:solidFill>
                  <a:srgbClr val="FFFFFF"/>
                </a:solidFill>
                <a:latin typeface="微软雅黑"/>
              </a:rPr>
              <a:t>Just calculate the score between items and  their neighbor</a:t>
            </a:r>
          </a:p>
          <a:p>
            <a:pPr marL="342900" indent="-342900">
              <a:buFont typeface="Arial"/>
              <a:buChar char="•"/>
            </a:pPr>
            <a:r>
              <a:rPr lang="en-US" sz="2000" b="1" dirty="0">
                <a:solidFill>
                  <a:srgbClr val="FFFFFF"/>
                </a:solidFill>
                <a:latin typeface="微软雅黑"/>
              </a:rPr>
              <a:t>Advantages</a:t>
            </a:r>
            <a:r>
              <a:rPr lang="en-US" sz="2000" dirty="0">
                <a:solidFill>
                  <a:srgbClr val="FFFFFF"/>
                </a:solidFill>
                <a:latin typeface="微软雅黑"/>
              </a:rPr>
              <a:t>:</a:t>
            </a:r>
          </a:p>
          <a:p>
            <a:pPr marL="800100" lvl="1" indent="-342900">
              <a:buFont typeface="Arial"/>
              <a:buChar char="•"/>
            </a:pPr>
            <a:r>
              <a:rPr lang="en-US" sz="2000" dirty="0">
                <a:solidFill>
                  <a:srgbClr val="FFFFFF"/>
                </a:solidFill>
                <a:latin typeface="微软雅黑"/>
              </a:rPr>
              <a:t>Ensure the sequence between alarms</a:t>
            </a:r>
          </a:p>
          <a:p>
            <a:pPr marL="800100" lvl="1" indent="-342900">
              <a:buFont typeface="Arial"/>
              <a:buChar char="•"/>
            </a:pPr>
            <a:r>
              <a:rPr lang="en-US" sz="2000" dirty="0">
                <a:solidFill>
                  <a:srgbClr val="FFFFFF"/>
                </a:solidFill>
                <a:latin typeface="微软雅黑"/>
              </a:rPr>
              <a:t>Reduce running time and memory</a:t>
            </a:r>
          </a:p>
        </p:txBody>
      </p:sp>
      <p:pic>
        <p:nvPicPr>
          <p:cNvPr id="4" name="图片 3">
            <a:extLst>
              <a:ext uri="{FF2B5EF4-FFF2-40B4-BE49-F238E27FC236}">
                <a16:creationId xmlns:a16="http://schemas.microsoft.com/office/drawing/2014/main" id="{93823619-6000-4F5D-90AC-389848075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927" y="582778"/>
            <a:ext cx="4343082" cy="2330843"/>
          </a:xfrm>
          <a:prstGeom prst="rect">
            <a:avLst/>
          </a:prstGeom>
        </p:spPr>
      </p:pic>
      <p:sp>
        <p:nvSpPr>
          <p:cNvPr id="6" name="文本框 5">
            <a:extLst>
              <a:ext uri="{FF2B5EF4-FFF2-40B4-BE49-F238E27FC236}">
                <a16:creationId xmlns:a16="http://schemas.microsoft.com/office/drawing/2014/main" id="{C323CD77-2B4D-4FA8-83DE-B6E1A1121781}"/>
              </a:ext>
            </a:extLst>
          </p:cNvPr>
          <p:cNvSpPr txBox="1"/>
          <p:nvPr/>
        </p:nvSpPr>
        <p:spPr>
          <a:xfrm>
            <a:off x="344023" y="147643"/>
            <a:ext cx="6895813" cy="707886"/>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t>Association analysis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2473" y="2293401"/>
            <a:ext cx="2437364" cy="3049961"/>
            <a:chOff x="2772577" y="2466715"/>
            <a:chExt cx="1878442" cy="2685143"/>
          </a:xfrm>
          <a:gradFill>
            <a:gsLst>
              <a:gs pos="0">
                <a:srgbClr val="582DFB"/>
              </a:gs>
              <a:gs pos="100000">
                <a:srgbClr val="CD34FB"/>
              </a:gs>
            </a:gsLst>
            <a:lin ang="14400000" scaled="0"/>
          </a:gradFill>
          <a:effectLst>
            <a:outerShdw blurRad="76200" dir="18900000" sy="23000" kx="-1200000" algn="bl" rotWithShape="0">
              <a:prstClr val="black">
                <a:alpha val="20000"/>
              </a:prstClr>
            </a:outerShdw>
          </a:effectLst>
        </p:grpSpPr>
        <p:sp useBgFill="1">
          <p:nvSpPr>
            <p:cNvPr id="3" name="圆角矩形 2"/>
            <p:cNvSpPr/>
            <p:nvPr/>
          </p:nvSpPr>
          <p:spPr>
            <a:xfrm>
              <a:off x="2772577" y="2466715"/>
              <a:ext cx="1878442" cy="2685143"/>
            </a:xfrm>
            <a:prstGeom prst="roundRect">
              <a:avLst>
                <a:gd name="adj" fmla="val 6466"/>
              </a:avLst>
            </a:prstGeom>
            <a:solidFill>
              <a:schemeClr val="bg1"/>
            </a:solidFill>
            <a:ln>
              <a:solidFill>
                <a:srgbClr val="318BC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buFont typeface="Arial"/>
                <a:buChar char="•"/>
              </a:pPr>
              <a:endParaRPr lang="en-US" sz="1400" dirty="0">
                <a:solidFill>
                  <a:srgbClr val="000000"/>
                </a:solidFill>
                <a:latin typeface="微软雅黑"/>
              </a:endParaRPr>
            </a:p>
            <a:p>
              <a:pPr marL="285750" lvl="1" indent="-285750">
                <a:buFont typeface="Arial"/>
                <a:buChar char="•"/>
              </a:pPr>
              <a:endParaRPr lang="en-US" sz="1400" dirty="0">
                <a:solidFill>
                  <a:srgbClr val="000000"/>
                </a:solidFill>
                <a:latin typeface="微软雅黑"/>
              </a:endParaRPr>
            </a:p>
            <a:p>
              <a:pPr marL="285750" lvl="1" indent="-285750">
                <a:buFont typeface="Arial"/>
                <a:buChar char="•"/>
              </a:pPr>
              <a:endParaRPr lang="en-US" sz="1400" dirty="0">
                <a:solidFill>
                  <a:srgbClr val="000000"/>
                </a:solidFill>
                <a:latin typeface="微软雅黑"/>
              </a:endParaRPr>
            </a:p>
            <a:p>
              <a:pPr marL="0" lvl="1"/>
              <a:r>
                <a:rPr lang="en-US" altLang="zh-CN" sz="2000" dirty="0">
                  <a:solidFill>
                    <a:srgbClr val="000000"/>
                  </a:solidFill>
                  <a:latin typeface="微软雅黑"/>
                </a:rPr>
                <a:t>Drawing the network topology by the relation rule</a:t>
              </a:r>
            </a:p>
            <a:p>
              <a:pPr marL="285750" lvl="1" indent="-285750">
                <a:buFont typeface="Arial"/>
                <a:buChar char="•"/>
              </a:pPr>
              <a:endParaRPr lang="en-US" sz="1400" dirty="0">
                <a:solidFill>
                  <a:srgbClr val="000000"/>
                </a:solidFill>
                <a:latin typeface="微软雅黑"/>
              </a:endParaRPr>
            </a:p>
          </p:txBody>
        </p:sp>
        <p:sp>
          <p:nvSpPr>
            <p:cNvPr id="4" name="同侧圆角矩形 3"/>
            <p:cNvSpPr/>
            <p:nvPr/>
          </p:nvSpPr>
          <p:spPr>
            <a:xfrm>
              <a:off x="2772577" y="2466716"/>
              <a:ext cx="1878442" cy="435428"/>
            </a:xfrm>
            <a:prstGeom prst="round2SameRect">
              <a:avLst/>
            </a:prstGeom>
            <a:solidFill>
              <a:schemeClr val="accent6">
                <a:lumMod val="90000"/>
                <a:lumOff val="1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FFFFFF"/>
                  </a:solidFill>
                  <a:latin typeface="微软雅黑"/>
                </a:rPr>
                <a:t>network topology</a:t>
              </a:r>
            </a:p>
          </p:txBody>
        </p:sp>
      </p:grpSp>
      <p:grpSp>
        <p:nvGrpSpPr>
          <p:cNvPr id="5" name="组合 4"/>
          <p:cNvGrpSpPr/>
          <p:nvPr/>
        </p:nvGrpSpPr>
        <p:grpSpPr>
          <a:xfrm>
            <a:off x="3512862" y="2293403"/>
            <a:ext cx="2437364" cy="3049961"/>
            <a:chOff x="5017448" y="2510973"/>
            <a:chExt cx="1878442" cy="2685143"/>
          </a:xfrm>
          <a:effectLst>
            <a:outerShdw blurRad="76200" dir="18900000" sy="23000" kx="-1200000" algn="bl" rotWithShape="0">
              <a:prstClr val="black">
                <a:alpha val="20000"/>
              </a:prstClr>
            </a:outerShdw>
          </a:effectLst>
        </p:grpSpPr>
        <p:sp>
          <p:nvSpPr>
            <p:cNvPr id="35" name="圆角矩形 34"/>
            <p:cNvSpPr/>
            <p:nvPr/>
          </p:nvSpPr>
          <p:spPr>
            <a:xfrm>
              <a:off x="5017448" y="2510973"/>
              <a:ext cx="1878442" cy="2685143"/>
            </a:xfrm>
            <a:prstGeom prst="roundRect">
              <a:avLst>
                <a:gd name="adj" fmla="val 6466"/>
              </a:avLst>
            </a:prstGeom>
            <a:solidFill>
              <a:schemeClr val="bg1"/>
            </a:solidFill>
            <a:ln>
              <a:solidFill>
                <a:srgbClr val="318BC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endParaRPr lang="en-US" sz="1400" dirty="0">
                <a:solidFill>
                  <a:srgbClr val="000000"/>
                </a:solidFill>
                <a:latin typeface="微软雅黑"/>
              </a:endParaRPr>
            </a:p>
            <a:p>
              <a:pPr marL="285750" indent="-285750">
                <a:buFont typeface="Arial"/>
                <a:buChar char="•"/>
              </a:pPr>
              <a:endParaRPr lang="en-US" sz="2000" dirty="0">
                <a:solidFill>
                  <a:srgbClr val="000000"/>
                </a:solidFill>
                <a:latin typeface="微软雅黑"/>
              </a:endParaRPr>
            </a:p>
            <a:p>
              <a:r>
                <a:rPr lang="en-US" altLang="zh-CN" sz="2000" dirty="0">
                  <a:solidFill>
                    <a:srgbClr val="000000"/>
                  </a:solidFill>
                  <a:latin typeface="微软雅黑"/>
                </a:rPr>
                <a:t>Calculate input radio</a:t>
              </a:r>
            </a:p>
            <a:p>
              <a:r>
                <a:rPr lang="en-US" altLang="zh-CN" sz="2000" dirty="0">
                  <a:solidFill>
                    <a:srgbClr val="000000"/>
                  </a:solidFill>
                  <a:latin typeface="微软雅黑"/>
                </a:rPr>
                <a:t>Additional rate:</a:t>
              </a:r>
            </a:p>
            <a:p>
              <a:r>
                <a:rPr lang="en-US" altLang="zh-CN" sz="2000" dirty="0">
                  <a:solidFill>
                    <a:srgbClr val="000000"/>
                  </a:solidFill>
                  <a:latin typeface="微软雅黑"/>
                </a:rPr>
                <a:t> 1&gt; alarm level</a:t>
              </a:r>
            </a:p>
            <a:p>
              <a:r>
                <a:rPr lang="en-US" altLang="zh-CN" sz="2000" dirty="0">
                  <a:solidFill>
                    <a:srgbClr val="000000"/>
                  </a:solidFill>
                  <a:latin typeface="微软雅黑"/>
                </a:rPr>
                <a:t> 2&gt; port relationship</a:t>
              </a:r>
            </a:p>
            <a:p>
              <a:r>
                <a:rPr lang="en-US" altLang="zh-CN" sz="2000" dirty="0">
                  <a:solidFill>
                    <a:srgbClr val="000000"/>
                  </a:solidFill>
                  <a:latin typeface="微软雅黑"/>
                </a:rPr>
                <a:t> </a:t>
              </a:r>
            </a:p>
            <a:p>
              <a:pPr marL="285750" indent="-285750">
                <a:buFont typeface="Arial"/>
                <a:buChar char="•"/>
              </a:pPr>
              <a:endParaRPr lang="en-US" sz="1400" dirty="0">
                <a:solidFill>
                  <a:srgbClr val="000000"/>
                </a:solidFill>
                <a:latin typeface="微软雅黑"/>
              </a:endParaRPr>
            </a:p>
          </p:txBody>
        </p:sp>
        <p:sp>
          <p:nvSpPr>
            <p:cNvPr id="36" name="同侧圆角矩形 35"/>
            <p:cNvSpPr/>
            <p:nvPr/>
          </p:nvSpPr>
          <p:spPr>
            <a:xfrm>
              <a:off x="5017448" y="2510973"/>
              <a:ext cx="1878442" cy="435428"/>
            </a:xfrm>
            <a:prstGeom prst="round2SameRect">
              <a:avLst/>
            </a:prstGeom>
            <a:solidFill>
              <a:schemeClr val="accent6">
                <a:lumMod val="75000"/>
                <a:lumOff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FFFFFF"/>
                  </a:solidFill>
                  <a:latin typeface="微软雅黑"/>
                </a:rPr>
                <a:t>node score</a:t>
              </a:r>
            </a:p>
          </p:txBody>
        </p:sp>
      </p:grpSp>
      <p:grpSp>
        <p:nvGrpSpPr>
          <p:cNvPr id="37" name="组合 36"/>
          <p:cNvGrpSpPr/>
          <p:nvPr/>
        </p:nvGrpSpPr>
        <p:grpSpPr>
          <a:xfrm>
            <a:off x="6484628" y="2293402"/>
            <a:ext cx="2437363" cy="3049961"/>
            <a:chOff x="7291347" y="2510973"/>
            <a:chExt cx="1878442" cy="2685143"/>
          </a:xfrm>
          <a:effectLst>
            <a:outerShdw blurRad="76200" dir="18900000" sy="23000" kx="-1200000" algn="bl" rotWithShape="0">
              <a:prstClr val="black">
                <a:alpha val="20000"/>
              </a:prstClr>
            </a:outerShdw>
          </a:effectLst>
        </p:grpSpPr>
        <p:sp>
          <p:nvSpPr>
            <p:cNvPr id="41" name="圆角矩形 40"/>
            <p:cNvSpPr/>
            <p:nvPr/>
          </p:nvSpPr>
          <p:spPr>
            <a:xfrm>
              <a:off x="7291347" y="2510973"/>
              <a:ext cx="1878442" cy="2685143"/>
            </a:xfrm>
            <a:prstGeom prst="roundRect">
              <a:avLst>
                <a:gd name="adj" fmla="val 6466"/>
              </a:avLst>
            </a:prstGeom>
            <a:solidFill>
              <a:schemeClr val="bg1"/>
            </a:solidFill>
            <a:ln>
              <a:solidFill>
                <a:srgbClr val="318BC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buFont typeface="Arial"/>
                <a:buChar char="•"/>
              </a:pPr>
              <a:endParaRPr lang="en-US" sz="2000" dirty="0">
                <a:solidFill>
                  <a:srgbClr val="000000"/>
                </a:solidFill>
                <a:latin typeface="微软雅黑"/>
              </a:endParaRPr>
            </a:p>
            <a:p>
              <a:pPr marL="285750" lvl="1" indent="-285750">
                <a:buFont typeface="Arial"/>
                <a:buChar char="•"/>
              </a:pPr>
              <a:endParaRPr lang="en-US" sz="2000" dirty="0">
                <a:solidFill>
                  <a:srgbClr val="000000"/>
                </a:solidFill>
                <a:latin typeface="微软雅黑"/>
              </a:endParaRPr>
            </a:p>
            <a:p>
              <a:pPr marL="285750" lvl="1" indent="-285750">
                <a:buFont typeface="Arial"/>
                <a:buChar char="•"/>
              </a:pPr>
              <a:r>
                <a:rPr lang="en-US" sz="2000" dirty="0">
                  <a:solidFill>
                    <a:srgbClr val="000000"/>
                  </a:solidFill>
                  <a:latin typeface="微软雅黑"/>
                </a:rPr>
                <a:t>Highest score is the root alarm</a:t>
              </a:r>
            </a:p>
            <a:p>
              <a:pPr marL="285750" lvl="1" indent="-285750">
                <a:buFont typeface="Arial"/>
                <a:buChar char="•"/>
              </a:pPr>
              <a:r>
                <a:rPr lang="en-US" sz="2000" dirty="0">
                  <a:solidFill>
                    <a:srgbClr val="000000"/>
                  </a:solidFill>
                  <a:latin typeface="微软雅黑"/>
                </a:rPr>
                <a:t>Locates the alarm on original data</a:t>
              </a:r>
            </a:p>
          </p:txBody>
        </p:sp>
        <p:sp>
          <p:nvSpPr>
            <p:cNvPr id="42" name="同侧圆角矩形 41"/>
            <p:cNvSpPr/>
            <p:nvPr/>
          </p:nvSpPr>
          <p:spPr>
            <a:xfrm>
              <a:off x="7291347" y="2510973"/>
              <a:ext cx="1878442" cy="435428"/>
            </a:xfrm>
            <a:prstGeom prst="round2SameRect">
              <a:avLst/>
            </a:prstGeom>
            <a:solidFill>
              <a:schemeClr val="accent6">
                <a:lumMod val="50000"/>
                <a:lumOff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FFFFFF"/>
                  </a:solidFill>
                  <a:latin typeface="微软雅黑"/>
                </a:rPr>
                <a:t>root device</a:t>
              </a:r>
            </a:p>
          </p:txBody>
        </p:sp>
      </p:grpSp>
      <p:grpSp>
        <p:nvGrpSpPr>
          <p:cNvPr id="43" name="组合 42"/>
          <p:cNvGrpSpPr/>
          <p:nvPr/>
        </p:nvGrpSpPr>
        <p:grpSpPr>
          <a:xfrm>
            <a:off x="9456393" y="2293402"/>
            <a:ext cx="2437362" cy="3049961"/>
            <a:chOff x="9542231" y="2510973"/>
            <a:chExt cx="1878442" cy="2685143"/>
          </a:xfrm>
          <a:effectLst>
            <a:outerShdw blurRad="76200" dir="18900000" sy="23000" kx="-1200000" algn="bl" rotWithShape="0">
              <a:prstClr val="black">
                <a:alpha val="20000"/>
              </a:prstClr>
            </a:outerShdw>
          </a:effectLst>
        </p:grpSpPr>
        <p:sp>
          <p:nvSpPr>
            <p:cNvPr id="44" name="圆角矩形 43"/>
            <p:cNvSpPr/>
            <p:nvPr/>
          </p:nvSpPr>
          <p:spPr>
            <a:xfrm>
              <a:off x="9542231" y="2510973"/>
              <a:ext cx="1878442" cy="2685143"/>
            </a:xfrm>
            <a:prstGeom prst="roundRect">
              <a:avLst>
                <a:gd name="adj" fmla="val 6466"/>
              </a:avLst>
            </a:prstGeom>
            <a:solidFill>
              <a:schemeClr val="bg1"/>
            </a:solidFill>
            <a:ln>
              <a:solidFill>
                <a:srgbClr val="318BC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buFont typeface="Arial"/>
                <a:buChar char="•"/>
              </a:pPr>
              <a:endParaRPr lang="en-US" sz="1400" dirty="0">
                <a:solidFill>
                  <a:srgbClr val="000000"/>
                </a:solidFill>
                <a:latin typeface="微软雅黑"/>
              </a:endParaRPr>
            </a:p>
            <a:p>
              <a:pPr marL="285750" lvl="1" indent="-285750">
                <a:buFont typeface="Arial"/>
                <a:buChar char="•"/>
              </a:pPr>
              <a:endParaRPr lang="en-US" sz="1400" dirty="0">
                <a:solidFill>
                  <a:srgbClr val="000000"/>
                </a:solidFill>
                <a:latin typeface="微软雅黑"/>
              </a:endParaRPr>
            </a:p>
            <a:p>
              <a:pPr marL="285750" lvl="1" indent="-285750">
                <a:buFont typeface="Arial"/>
                <a:buChar char="•"/>
              </a:pPr>
              <a:r>
                <a:rPr lang="en-US" altLang="zh-CN" sz="1700" dirty="0">
                  <a:solidFill>
                    <a:srgbClr val="000000"/>
                  </a:solidFill>
                  <a:latin typeface="微软雅黑"/>
                </a:rPr>
                <a:t>With time window, find the subordinate alarm, equipment, etc..</a:t>
              </a:r>
              <a:endParaRPr lang="en-US" sz="1700" dirty="0">
                <a:solidFill>
                  <a:srgbClr val="000000"/>
                </a:solidFill>
                <a:latin typeface="微软雅黑"/>
              </a:endParaRPr>
            </a:p>
          </p:txBody>
        </p:sp>
        <p:sp>
          <p:nvSpPr>
            <p:cNvPr id="45" name="同侧圆角矩形 44"/>
            <p:cNvSpPr/>
            <p:nvPr/>
          </p:nvSpPr>
          <p:spPr>
            <a:xfrm>
              <a:off x="9542231" y="2510973"/>
              <a:ext cx="1878442" cy="435428"/>
            </a:xfrm>
            <a:prstGeom prst="round2SameRect">
              <a:avLst/>
            </a:prstGeom>
            <a:solidFill>
              <a:schemeClr val="accent6">
                <a:lumMod val="25000"/>
                <a:lumOff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FFFFFF"/>
                  </a:solidFill>
                  <a:latin typeface="微软雅黑"/>
                </a:rPr>
                <a:t>subordinate equipment</a:t>
              </a:r>
            </a:p>
          </p:txBody>
        </p:sp>
      </p:grpSp>
      <p:sp>
        <p:nvSpPr>
          <p:cNvPr id="47" name="燕尾形 46"/>
          <p:cNvSpPr/>
          <p:nvPr/>
        </p:nvSpPr>
        <p:spPr>
          <a:xfrm>
            <a:off x="2908594" y="2407062"/>
            <a:ext cx="545511" cy="401918"/>
          </a:xfrm>
          <a:prstGeom prst="chevron">
            <a:avLst/>
          </a:prstGeom>
          <a:solidFill>
            <a:srgbClr val="00B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 name="燕尾形 46">
            <a:extLst>
              <a:ext uri="{FF2B5EF4-FFF2-40B4-BE49-F238E27FC236}">
                <a16:creationId xmlns:a16="http://schemas.microsoft.com/office/drawing/2014/main" id="{ECF2CBE3-DE25-41D0-A431-033417C78125}"/>
              </a:ext>
            </a:extLst>
          </p:cNvPr>
          <p:cNvSpPr/>
          <p:nvPr/>
        </p:nvSpPr>
        <p:spPr>
          <a:xfrm>
            <a:off x="5944672" y="2339737"/>
            <a:ext cx="545511" cy="401918"/>
          </a:xfrm>
          <a:prstGeom prst="chevron">
            <a:avLst/>
          </a:prstGeom>
          <a:solidFill>
            <a:srgbClr val="00B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9" name="燕尾形 46">
            <a:extLst>
              <a:ext uri="{FF2B5EF4-FFF2-40B4-BE49-F238E27FC236}">
                <a16:creationId xmlns:a16="http://schemas.microsoft.com/office/drawing/2014/main" id="{1E98B242-62EF-46FC-A607-53439686187A}"/>
              </a:ext>
            </a:extLst>
          </p:cNvPr>
          <p:cNvSpPr/>
          <p:nvPr/>
        </p:nvSpPr>
        <p:spPr>
          <a:xfrm>
            <a:off x="8934004" y="2293402"/>
            <a:ext cx="545511" cy="401918"/>
          </a:xfrm>
          <a:prstGeom prst="chevron">
            <a:avLst/>
          </a:prstGeom>
          <a:solidFill>
            <a:srgbClr val="00B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7FCEF2D-D09C-4A1D-862D-3B06871DDB5D}"/>
              </a:ext>
            </a:extLst>
          </p:cNvPr>
          <p:cNvSpPr txBox="1"/>
          <p:nvPr/>
        </p:nvSpPr>
        <p:spPr>
          <a:xfrm>
            <a:off x="663049" y="5794539"/>
            <a:ext cx="9531038" cy="400110"/>
          </a:xfrm>
          <a:prstGeom prst="rect">
            <a:avLst/>
          </a:prstGeom>
          <a:noFill/>
        </p:spPr>
        <p:txBody>
          <a:bodyPr wrap="square">
            <a:spAutoFit/>
          </a:bodyPr>
          <a:lstStyle/>
          <a:p>
            <a:r>
              <a:rPr lang="en-US" altLang="zh-CN" sz="2000" b="1" i="0" u="none" strike="noStrike" dirty="0">
                <a:solidFill>
                  <a:srgbClr val="FFFFFF"/>
                </a:solidFill>
                <a:effectLst/>
                <a:latin typeface="等线" panose="02010600030101010101" pitchFamily="2" charset="-122"/>
                <a:ea typeface="等线" panose="02010600030101010101" pitchFamily="2" charset="-122"/>
              </a:rPr>
              <a:t>CSG-8&amp;VFS</a:t>
            </a:r>
            <a:r>
              <a:rPr lang="en-US" altLang="zh-CN" sz="2000" b="1" dirty="0">
                <a:solidFill>
                  <a:srgbClr val="FFFFFF"/>
                </a:solidFill>
              </a:rPr>
              <a:t>&amp;</a:t>
            </a:r>
            <a:r>
              <a:rPr lang="en-US" altLang="zh-CN" sz="2000" b="1" i="0" u="none" strike="noStrike" dirty="0">
                <a:solidFill>
                  <a:srgbClr val="FFFFFF"/>
                </a:solidFill>
                <a:effectLst/>
                <a:latin typeface="等线" panose="02010600030101010101" pitchFamily="2" charset="-122"/>
                <a:ea typeface="等线" panose="02010600030101010101" pitchFamily="2" charset="-122"/>
              </a:rPr>
              <a:t>MIB_OPERATE_PUT_FILE </a:t>
            </a:r>
            <a:r>
              <a:rPr lang="en-US" altLang="zh-CN" sz="2000" b="1" i="0" u="none" strike="noStrike" dirty="0">
                <a:solidFill>
                  <a:schemeClr val="accent1"/>
                </a:solidFill>
                <a:effectLst/>
                <a:latin typeface="等线" panose="02010600030101010101" pitchFamily="2" charset="-122"/>
                <a:ea typeface="等线" panose="02010600030101010101" pitchFamily="2" charset="-122"/>
              </a:rPr>
              <a:t>=&gt;</a:t>
            </a:r>
            <a:r>
              <a:rPr lang="en-US" altLang="zh-CN" sz="2000" b="1" dirty="0">
                <a:solidFill>
                  <a:srgbClr val="FFFFFF"/>
                </a:solidFill>
              </a:rPr>
              <a:t> </a:t>
            </a:r>
            <a:r>
              <a:rPr lang="en-US" altLang="zh-CN" sz="2000" b="1" i="0" u="none" strike="noStrike" dirty="0">
                <a:solidFill>
                  <a:srgbClr val="FFFFFF"/>
                </a:solidFill>
                <a:effectLst/>
                <a:latin typeface="等线" panose="02010600030101010101" pitchFamily="2" charset="-122"/>
                <a:ea typeface="等线" panose="02010600030101010101" pitchFamily="2" charset="-122"/>
              </a:rPr>
              <a:t>CSG-8&amp;HWCM&amp;CFGCHANGE</a:t>
            </a:r>
            <a:r>
              <a:rPr lang="en-US" altLang="zh-CN" sz="2000" b="1" dirty="0">
                <a:solidFill>
                  <a:srgbClr val="FFFFFF"/>
                </a:solidFill>
              </a:rPr>
              <a:t> </a:t>
            </a:r>
            <a:endParaRPr lang="zh-CN" altLang="en-US" sz="2000" b="1" dirty="0">
              <a:solidFill>
                <a:srgbClr val="FFFFFF"/>
              </a:solidFill>
            </a:endParaRPr>
          </a:p>
        </p:txBody>
      </p:sp>
      <p:sp>
        <p:nvSpPr>
          <p:cNvPr id="21" name="文本框 20">
            <a:extLst>
              <a:ext uri="{FF2B5EF4-FFF2-40B4-BE49-F238E27FC236}">
                <a16:creationId xmlns:a16="http://schemas.microsoft.com/office/drawing/2014/main" id="{8928125F-A6E3-4BE8-8B20-97702E81340B}"/>
              </a:ext>
            </a:extLst>
          </p:cNvPr>
          <p:cNvSpPr txBox="1"/>
          <p:nvPr/>
        </p:nvSpPr>
        <p:spPr>
          <a:xfrm>
            <a:off x="412473" y="560340"/>
            <a:ext cx="6895813" cy="707886"/>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t>Subordinate alarm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396973" y="3994262"/>
            <a:ext cx="8591550" cy="1343025"/>
          </a:xfrm>
          <a:prstGeom prst="rect">
            <a:avLst/>
          </a:prstGeom>
        </p:spPr>
      </p:pic>
      <p:sp>
        <p:nvSpPr>
          <p:cNvPr id="5" name="文本框 4"/>
          <p:cNvSpPr txBox="1"/>
          <p:nvPr/>
        </p:nvSpPr>
        <p:spPr>
          <a:xfrm>
            <a:off x="639697" y="1643896"/>
            <a:ext cx="11141486" cy="1785104"/>
          </a:xfrm>
          <a:prstGeom prst="rect">
            <a:avLst/>
          </a:prstGeom>
          <a:noFill/>
        </p:spPr>
        <p:txBody>
          <a:bodyPr wrap="square" rtlCol="0">
            <a:spAutoFit/>
          </a:bodyPr>
          <a:lstStyle/>
          <a:p>
            <a:r>
              <a:rPr lang="en-US" sz="2200" b="1" dirty="0">
                <a:solidFill>
                  <a:srgbClr val="FFFFFF"/>
                </a:solidFill>
                <a:latin typeface="Arial"/>
              </a:rPr>
              <a:t>A-dataset:</a:t>
            </a:r>
          </a:p>
          <a:p>
            <a:pPr marL="285750" indent="-285750">
              <a:buFont typeface="Arial"/>
              <a:buChar char="•"/>
            </a:pPr>
            <a:r>
              <a:rPr lang="en-US" sz="2200" dirty="0">
                <a:solidFill>
                  <a:srgbClr val="FFFFFF"/>
                </a:solidFill>
                <a:latin typeface="微软雅黑"/>
              </a:rPr>
              <a:t>The root node obtained is CSG-8</a:t>
            </a:r>
          </a:p>
          <a:p>
            <a:pPr marL="285750" indent="-285750">
              <a:buFont typeface="Arial"/>
              <a:buChar char="•"/>
            </a:pPr>
            <a:r>
              <a:rPr lang="en-US" sz="2200" dirty="0">
                <a:solidFill>
                  <a:srgbClr val="FFFFFF"/>
                </a:solidFill>
                <a:latin typeface="微软雅黑"/>
              </a:rPr>
              <a:t>Subordinate nodes are ASG-1 and CSG-7.</a:t>
            </a:r>
          </a:p>
          <a:p>
            <a:pPr marL="285750" indent="-285750">
              <a:buFont typeface="Arial"/>
              <a:buChar char="•"/>
            </a:pPr>
            <a:r>
              <a:rPr lang="en-US" sz="2200" dirty="0">
                <a:solidFill>
                  <a:srgbClr val="FFFFFF"/>
                </a:solidFill>
                <a:latin typeface="微软雅黑"/>
              </a:rPr>
              <a:t>Verify these nodes with answer and check the interface flow in the data set. </a:t>
            </a:r>
          </a:p>
          <a:p>
            <a:pPr marL="285750" indent="-285750">
              <a:buFont typeface="Arial"/>
              <a:buChar char="•"/>
            </a:pPr>
            <a:r>
              <a:rPr lang="en-US" sz="2200" dirty="0">
                <a:solidFill>
                  <a:srgbClr val="FFFFFF"/>
                </a:solidFill>
                <a:latin typeface="微软雅黑"/>
              </a:rPr>
              <a:t>Therefore, the port of </a:t>
            </a:r>
            <a:r>
              <a:rPr lang="en-US" altLang="zh-CN" sz="2200" dirty="0">
                <a:solidFill>
                  <a:srgbClr val="FFFFFF"/>
                </a:solidFill>
                <a:latin typeface="微软雅黑"/>
              </a:rPr>
              <a:t>CSG-8 is down.</a:t>
            </a:r>
            <a:endParaRPr lang="en-US" sz="2200" dirty="0">
              <a:solidFill>
                <a:srgbClr val="FFFFFF"/>
              </a:solidFill>
              <a:latin typeface="微软雅黑"/>
            </a:endParaRPr>
          </a:p>
        </p:txBody>
      </p:sp>
      <p:pic>
        <p:nvPicPr>
          <p:cNvPr id="6" name="图片 5">
            <a:extLst>
              <a:ext uri="{FF2B5EF4-FFF2-40B4-BE49-F238E27FC236}">
                <a16:creationId xmlns:a16="http://schemas.microsoft.com/office/drawing/2014/main" id="{7B04338A-592D-436A-897B-1CD63C004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424" y="66691"/>
            <a:ext cx="3436918" cy="2491956"/>
          </a:xfrm>
          <a:prstGeom prst="rect">
            <a:avLst/>
          </a:prstGeom>
        </p:spPr>
      </p:pic>
      <p:sp>
        <p:nvSpPr>
          <p:cNvPr id="8" name="文本框 7">
            <a:extLst>
              <a:ext uri="{FF2B5EF4-FFF2-40B4-BE49-F238E27FC236}">
                <a16:creationId xmlns:a16="http://schemas.microsoft.com/office/drawing/2014/main" id="{658EA801-73E0-4021-BA07-9E02D956A24E}"/>
              </a:ext>
            </a:extLst>
          </p:cNvPr>
          <p:cNvSpPr txBox="1"/>
          <p:nvPr/>
        </p:nvSpPr>
        <p:spPr>
          <a:xfrm>
            <a:off x="532071" y="370748"/>
            <a:ext cx="6895813" cy="707886"/>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t>The results are showed that: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91347" y="871087"/>
            <a:ext cx="9988413" cy="2462213"/>
          </a:xfrm>
          <a:prstGeom prst="rect">
            <a:avLst/>
          </a:prstGeom>
          <a:noFill/>
        </p:spPr>
        <p:txBody>
          <a:bodyPr wrap="square" rtlCol="0">
            <a:spAutoFit/>
          </a:bodyPr>
          <a:lstStyle/>
          <a:p>
            <a:r>
              <a:rPr lang="en-US" sz="2200" b="1" dirty="0">
                <a:solidFill>
                  <a:srgbClr val="FFFFFF"/>
                </a:solidFill>
                <a:latin typeface="Arial"/>
              </a:rPr>
              <a:t>B-dataset:</a:t>
            </a:r>
          </a:p>
          <a:p>
            <a:pPr marL="285750" indent="-285750">
              <a:buFont typeface="Arial"/>
              <a:buChar char="•"/>
            </a:pPr>
            <a:r>
              <a:rPr lang="en-US" sz="2200" dirty="0">
                <a:solidFill>
                  <a:srgbClr val="FFFFFF"/>
                </a:solidFill>
                <a:latin typeface="微软雅黑"/>
              </a:rPr>
              <a:t>The root node obtained is CSG-2</a:t>
            </a:r>
          </a:p>
          <a:p>
            <a:pPr marL="285750" indent="-285750">
              <a:buFont typeface="Arial"/>
              <a:buChar char="•"/>
            </a:pPr>
            <a:r>
              <a:rPr lang="en-US" sz="2200" dirty="0">
                <a:solidFill>
                  <a:srgbClr val="FFFFFF"/>
                </a:solidFill>
                <a:latin typeface="微软雅黑"/>
              </a:rPr>
              <a:t>The subordinate nodes are CSG-3, CSG-4 , </a:t>
            </a:r>
            <a:r>
              <a:rPr lang="en-US" altLang="zh-CN" sz="2200" dirty="0">
                <a:solidFill>
                  <a:srgbClr val="FFFFFF"/>
                </a:solidFill>
                <a:latin typeface="微软雅黑"/>
              </a:rPr>
              <a:t>ASG</a:t>
            </a:r>
            <a:r>
              <a:rPr lang="en-US" sz="2200" dirty="0">
                <a:solidFill>
                  <a:srgbClr val="FFFFFF"/>
                </a:solidFill>
                <a:latin typeface="微软雅黑"/>
              </a:rPr>
              <a:t>-2.</a:t>
            </a:r>
          </a:p>
          <a:p>
            <a:pPr marL="285750" indent="-285750">
              <a:buFont typeface="Arial"/>
              <a:buChar char="•"/>
            </a:pPr>
            <a:r>
              <a:rPr lang="en-US" sz="2200" dirty="0">
                <a:solidFill>
                  <a:srgbClr val="FFFFFF"/>
                </a:solidFill>
                <a:latin typeface="微软雅黑"/>
              </a:rPr>
              <a:t>Combined with </a:t>
            </a:r>
            <a:r>
              <a:rPr lang="en-US" altLang="zh-CN" sz="2200" dirty="0">
                <a:solidFill>
                  <a:srgbClr val="FFFFFF"/>
                </a:solidFill>
                <a:latin typeface="微软雅黑"/>
              </a:rPr>
              <a:t>topology, subordinate nodes, original </a:t>
            </a:r>
          </a:p>
          <a:p>
            <a:r>
              <a:rPr lang="en-US" altLang="zh-CN" sz="2200" dirty="0">
                <a:solidFill>
                  <a:srgbClr val="FFFFFF"/>
                </a:solidFill>
                <a:latin typeface="微软雅黑"/>
              </a:rPr>
              <a:t>    alarm logs.</a:t>
            </a:r>
            <a:endParaRPr lang="en-US" sz="2200" dirty="0">
              <a:solidFill>
                <a:srgbClr val="FFFFFF"/>
              </a:solidFill>
              <a:latin typeface="微软雅黑"/>
            </a:endParaRPr>
          </a:p>
          <a:p>
            <a:pPr marL="285750" indent="-285750">
              <a:buFont typeface="Arial"/>
              <a:buChar char="•"/>
            </a:pPr>
            <a:r>
              <a:rPr lang="en-US" altLang="zh-CN" sz="2200" dirty="0">
                <a:solidFill>
                  <a:srgbClr val="FFFFFF"/>
                </a:solidFill>
                <a:latin typeface="微软雅黑"/>
              </a:rPr>
              <a:t>CSG-1 does not have any current alarm. </a:t>
            </a:r>
            <a:endParaRPr lang="en-US" sz="2200" dirty="0">
              <a:solidFill>
                <a:srgbClr val="FFFFFF"/>
              </a:solidFill>
              <a:latin typeface="微软雅黑"/>
            </a:endParaRPr>
          </a:p>
          <a:p>
            <a:pPr marL="285750" indent="-285750">
              <a:buFont typeface="Arial"/>
              <a:buChar char="•"/>
            </a:pPr>
            <a:r>
              <a:rPr lang="en-US" sz="2200" dirty="0">
                <a:solidFill>
                  <a:srgbClr val="FFFFFF"/>
                </a:solidFill>
                <a:latin typeface="微软雅黑"/>
              </a:rPr>
              <a:t>CSG-1 equipment must be lost.</a:t>
            </a:r>
          </a:p>
        </p:txBody>
      </p:sp>
      <p:pic>
        <p:nvPicPr>
          <p:cNvPr id="2" name="图片 1"/>
          <p:cNvPicPr>
            <a:picLocks noChangeAspect="1"/>
          </p:cNvPicPr>
          <p:nvPr/>
        </p:nvPicPr>
        <p:blipFill>
          <a:blip r:embed="rId4"/>
          <a:stretch>
            <a:fillRect/>
          </a:stretch>
        </p:blipFill>
        <p:spPr>
          <a:xfrm>
            <a:off x="2003561" y="4266207"/>
            <a:ext cx="7186295" cy="887095"/>
          </a:xfrm>
          <a:prstGeom prst="rect">
            <a:avLst/>
          </a:prstGeom>
        </p:spPr>
      </p:pic>
      <p:pic>
        <p:nvPicPr>
          <p:cNvPr id="8" name="图片 7">
            <a:extLst>
              <a:ext uri="{FF2B5EF4-FFF2-40B4-BE49-F238E27FC236}">
                <a16:creationId xmlns:a16="http://schemas.microsoft.com/office/drawing/2014/main" id="{84590075-3D82-4540-8D2B-7CCBDEB78A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9976" y="149767"/>
            <a:ext cx="3322608" cy="214902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380" y="2269323"/>
            <a:ext cx="2565702" cy="1419619"/>
          </a:xfrm>
          <a:prstGeom prst="rect">
            <a:avLst/>
          </a:prstGeom>
          <a:noFill/>
        </p:spPr>
        <p:txBody>
          <a:bodyPr wrap="none" rtlCol="0">
            <a:spAutoFit/>
          </a:bodyPr>
          <a:lstStyle/>
          <a:p>
            <a:pPr defTabSz="685800"/>
            <a:r>
              <a:rPr lang="en-US" altLang="zh-CN" sz="4500" b="1" dirty="0">
                <a:solidFill>
                  <a:srgbClr val="41CFF6"/>
                </a:solidFill>
                <a:latin typeface="微软雅黑" panose="020B0503020204020204" pitchFamily="34" charset="-122"/>
                <a:ea typeface="微软雅黑" panose="020B0503020204020204" pitchFamily="34" charset="-122"/>
              </a:rPr>
              <a:t>PART </a:t>
            </a:r>
            <a:r>
              <a:rPr lang="en-US" altLang="zh-CN" sz="8625" b="1" dirty="0">
                <a:solidFill>
                  <a:srgbClr val="41CFF6"/>
                </a:solidFill>
                <a:latin typeface="微软雅黑" panose="020B0503020204020204" pitchFamily="34" charset="-122"/>
                <a:ea typeface="微软雅黑" panose="020B0503020204020204" pitchFamily="34" charset="-122"/>
              </a:rPr>
              <a:t>4</a:t>
            </a:r>
            <a:endParaRPr lang="zh-CN" altLang="en-US" sz="4500" b="1" dirty="0">
              <a:solidFill>
                <a:srgbClr val="41CFF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8510" y="3688771"/>
            <a:ext cx="6867267" cy="83099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pPr algn="ctr"/>
            <a:r>
              <a:rPr lang="en-US" sz="4800" dirty="0"/>
              <a:t>Summary</a:t>
            </a:r>
          </a:p>
        </p:txBody>
      </p:sp>
    </p:spTree>
    <p:extLst>
      <p:ext uri="{BB962C8B-B14F-4D97-AF65-F5344CB8AC3E}">
        <p14:creationId xmlns:p14="http://schemas.microsoft.com/office/powerpoint/2010/main" val="3805501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406121" y="1465546"/>
            <a:ext cx="11379757" cy="4524315"/>
          </a:xfrm>
          <a:prstGeom prst="rect">
            <a:avLst/>
          </a:prstGeom>
          <a:noFill/>
        </p:spPr>
        <p:txBody>
          <a:bodyPr wrap="square" rtlCol="0" anchor="t">
            <a:spAutoFit/>
          </a:bodyPr>
          <a:lstStyle/>
          <a:p>
            <a:r>
              <a:rPr lang="en-US" sz="2200" b="1" dirty="0">
                <a:solidFill>
                  <a:srgbClr val="FFFFFF"/>
                </a:solidFill>
                <a:latin typeface="微软雅黑"/>
              </a:rPr>
              <a:t>What is the outstanding aspects </a:t>
            </a:r>
            <a:r>
              <a:rPr lang="en-US" sz="2200" dirty="0">
                <a:solidFill>
                  <a:srgbClr val="FFFFFF"/>
                </a:solidFill>
                <a:latin typeface="微软雅黑"/>
              </a:rPr>
              <a:t>:</a:t>
            </a:r>
          </a:p>
          <a:p>
            <a:pPr marL="285750" indent="-285750">
              <a:buFont typeface="Arial"/>
              <a:buChar char="•"/>
            </a:pPr>
            <a:r>
              <a:rPr lang="en-US" sz="2200" dirty="0">
                <a:solidFill>
                  <a:srgbClr val="FFFFFF"/>
                </a:solidFill>
                <a:latin typeface="微软雅黑"/>
              </a:rPr>
              <a:t>Better adaptable</a:t>
            </a:r>
          </a:p>
          <a:p>
            <a:pPr marL="742950" lvl="1" indent="-285750">
              <a:buFont typeface="Arial"/>
              <a:buChar char="•"/>
            </a:pPr>
            <a:r>
              <a:rPr lang="en-US" altLang="zh-CN" sz="2200" dirty="0">
                <a:solidFill>
                  <a:srgbClr val="FFFFFF"/>
                </a:solidFill>
                <a:latin typeface="微软雅黑"/>
              </a:rPr>
              <a:t>Just have some common preprocessing algorithm.</a:t>
            </a:r>
          </a:p>
          <a:p>
            <a:pPr marL="742950" lvl="1" indent="-285750">
              <a:buFont typeface="Arial"/>
              <a:buChar char="•"/>
            </a:pPr>
            <a:r>
              <a:rPr lang="en-US" altLang="zh-CN" sz="2200" dirty="0">
                <a:solidFill>
                  <a:srgbClr val="FFFFFF"/>
                </a:solidFill>
                <a:latin typeface="微软雅黑"/>
              </a:rPr>
              <a:t>Eclat algorithm do not depend on business scenario.</a:t>
            </a:r>
          </a:p>
          <a:p>
            <a:pPr marL="285750" indent="-285750">
              <a:buFont typeface="Arial"/>
              <a:buChar char="•"/>
            </a:pPr>
            <a:r>
              <a:rPr lang="en-US" altLang="zh-CN" sz="2200" dirty="0">
                <a:solidFill>
                  <a:srgbClr val="FFFFFF"/>
                </a:solidFill>
                <a:latin typeface="微软雅黑"/>
              </a:rPr>
              <a:t>Alarm association rule database</a:t>
            </a:r>
          </a:p>
          <a:p>
            <a:pPr marL="742950" lvl="1" indent="-285750">
              <a:buFont typeface="Arial"/>
              <a:buChar char="•"/>
            </a:pPr>
            <a:r>
              <a:rPr lang="en-US" altLang="zh-CN" sz="2200" dirty="0">
                <a:solidFill>
                  <a:srgbClr val="FFFFFF"/>
                </a:solidFill>
                <a:latin typeface="微软雅黑"/>
              </a:rPr>
              <a:t>There are precise alarms relationship.</a:t>
            </a:r>
          </a:p>
          <a:p>
            <a:pPr marL="285750" indent="-285750">
              <a:buFont typeface="Arial"/>
              <a:buChar char="•"/>
            </a:pPr>
            <a:r>
              <a:rPr lang="en-US" altLang="zh-CN" sz="2200" dirty="0">
                <a:solidFill>
                  <a:srgbClr val="FFFFFF"/>
                </a:solidFill>
                <a:latin typeface="微软雅黑"/>
              </a:rPr>
              <a:t>Alarm network propagation topology</a:t>
            </a:r>
          </a:p>
          <a:p>
            <a:pPr marL="742950" lvl="1" indent="-285750">
              <a:buFont typeface="Arial"/>
              <a:buChar char="•"/>
            </a:pPr>
            <a:r>
              <a:rPr lang="en-US" altLang="zh-CN" sz="2200" dirty="0">
                <a:solidFill>
                  <a:srgbClr val="FFFFFF"/>
                </a:solidFill>
                <a:latin typeface="微软雅黑"/>
              </a:rPr>
              <a:t>Help to locate root fault accurately and fast.</a:t>
            </a:r>
          </a:p>
          <a:p>
            <a:pPr marL="742950" lvl="1" indent="-285750">
              <a:buFont typeface="Arial"/>
              <a:buChar char="•"/>
            </a:pPr>
            <a:endParaRPr lang="en-US" altLang="zh-CN" sz="2200" dirty="0">
              <a:solidFill>
                <a:srgbClr val="FFFFFF"/>
              </a:solidFill>
              <a:latin typeface="微软雅黑"/>
            </a:endParaRPr>
          </a:p>
          <a:p>
            <a:r>
              <a:rPr lang="en-US" sz="2200" b="1" dirty="0">
                <a:solidFill>
                  <a:srgbClr val="FFFFFF"/>
                </a:solidFill>
                <a:latin typeface="微软雅黑"/>
              </a:rPr>
              <a:t>Future work </a:t>
            </a:r>
            <a:r>
              <a:rPr lang="en-US" sz="2200" dirty="0">
                <a:solidFill>
                  <a:srgbClr val="FFFFFF"/>
                </a:solidFill>
                <a:latin typeface="微软雅黑"/>
              </a:rPr>
              <a:t>:</a:t>
            </a:r>
          </a:p>
          <a:p>
            <a:pPr marL="285750" indent="-285750">
              <a:buFont typeface="Arial"/>
              <a:buChar char="•"/>
            </a:pPr>
            <a:r>
              <a:rPr lang="en-US" sz="2200" dirty="0">
                <a:solidFill>
                  <a:srgbClr val="FFFFFF"/>
                </a:solidFill>
                <a:latin typeface="微软雅黑"/>
              </a:rPr>
              <a:t>Add more data preprocessing methods.</a:t>
            </a:r>
          </a:p>
          <a:p>
            <a:pPr marL="285750" indent="-285750">
              <a:buFont typeface="Arial"/>
              <a:buChar char="•"/>
            </a:pPr>
            <a:r>
              <a:rPr lang="en-US" sz="2200" dirty="0">
                <a:solidFill>
                  <a:srgbClr val="FFFFFF"/>
                </a:solidFill>
                <a:latin typeface="微软雅黑"/>
              </a:rPr>
              <a:t>Improve the calculating method of </a:t>
            </a:r>
            <a:r>
              <a:rPr lang="en-US" altLang="zh-CN" sz="2400" dirty="0">
                <a:solidFill>
                  <a:srgbClr val="FFFFFF"/>
                </a:solidFill>
                <a:latin typeface="微软雅黑"/>
              </a:rPr>
              <a:t>node score in the final stage.</a:t>
            </a:r>
          </a:p>
          <a:p>
            <a:pPr marL="285750" indent="-285750">
              <a:buFont typeface="Arial"/>
              <a:buChar char="•"/>
            </a:pPr>
            <a:endParaRPr lang="en-US" sz="2200" dirty="0">
              <a:solidFill>
                <a:srgbClr val="FFFFFF"/>
              </a:solidFill>
              <a:latin typeface="微软雅黑"/>
            </a:endParaRPr>
          </a:p>
        </p:txBody>
      </p:sp>
      <p:sp>
        <p:nvSpPr>
          <p:cNvPr id="3" name="文本框 2">
            <a:extLst>
              <a:ext uri="{FF2B5EF4-FFF2-40B4-BE49-F238E27FC236}">
                <a16:creationId xmlns:a16="http://schemas.microsoft.com/office/drawing/2014/main" id="{BB6D98E6-E276-45D8-A350-6CD941F94CC9}"/>
              </a:ext>
            </a:extLst>
          </p:cNvPr>
          <p:cNvSpPr txBox="1"/>
          <p:nvPr/>
        </p:nvSpPr>
        <p:spPr>
          <a:xfrm>
            <a:off x="406121" y="575751"/>
            <a:ext cx="5231016" cy="584775"/>
          </a:xfrm>
          <a:prstGeom prst="rect">
            <a:avLst/>
          </a:prstGeom>
          <a:noFill/>
        </p:spPr>
        <p:txBody>
          <a:bodyPr wrap="square" rtlCol="0">
            <a:spAutoFit/>
          </a:bodyPr>
          <a:lstStyle/>
          <a:p>
            <a:r>
              <a:rPr lang="en-US" sz="3200" b="1" dirty="0">
                <a:solidFill>
                  <a:srgbClr val="FFFFFF"/>
                </a:solidFill>
                <a:latin typeface="微软雅黑"/>
              </a:rPr>
              <a:t>Feedback</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文本框 453">
            <a:extLst>
              <a:ext uri="{FF2B5EF4-FFF2-40B4-BE49-F238E27FC236}">
                <a16:creationId xmlns:a16="http://schemas.microsoft.com/office/drawing/2014/main" id="{0CE0578E-58E2-4F9A-B68D-95C5ECD01DF4}"/>
              </a:ext>
            </a:extLst>
          </p:cNvPr>
          <p:cNvSpPr txBox="1"/>
          <p:nvPr>
            <p:custDataLst>
              <p:tags r:id="rId1"/>
            </p:custDataLst>
          </p:nvPr>
        </p:nvSpPr>
        <p:spPr>
          <a:xfrm>
            <a:off x="4697243" y="1793662"/>
            <a:ext cx="4561057" cy="14465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srgbClr val="41CFF6"/>
                </a:solidFill>
                <a:effectLst/>
                <a:uLnTx/>
                <a:uFillTx/>
                <a:latin typeface="方正兰亭超细黑简体" panose="02000000000000000000" pitchFamily="2" charset="-122"/>
                <a:ea typeface="方正兰亭超细黑简体" panose="02000000000000000000" pitchFamily="2" charset="-122"/>
                <a:cs typeface="+mn-cs"/>
              </a:rPr>
              <a:t>Thank You</a:t>
            </a:r>
            <a:endParaRPr kumimoji="0" lang="zh-CN" altLang="en-US" sz="8800" b="0" i="0" u="none" strike="noStrike" kern="1200" cap="none" spc="0" normalizeH="0" baseline="0" noProof="0" dirty="0">
              <a:ln>
                <a:noFill/>
              </a:ln>
              <a:solidFill>
                <a:srgbClr val="41CFF6"/>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7" name="矩形 6">
            <a:extLst>
              <a:ext uri="{FF2B5EF4-FFF2-40B4-BE49-F238E27FC236}">
                <a16:creationId xmlns:a16="http://schemas.microsoft.com/office/drawing/2014/main" id="{268038E4-CD6E-4A56-8EE4-539BC4C2C803}"/>
              </a:ext>
            </a:extLst>
          </p:cNvPr>
          <p:cNvSpPr/>
          <p:nvPr/>
        </p:nvSpPr>
        <p:spPr>
          <a:xfrm>
            <a:off x="4339315" y="3452191"/>
            <a:ext cx="3644926" cy="769441"/>
          </a:xfrm>
          <a:prstGeom prst="rect">
            <a:avLst/>
          </a:prstGeom>
          <a:noFill/>
        </p:spPr>
        <p:txBody>
          <a:bodyPr wrap="square" rtlCol="0">
            <a:spAutoFit/>
          </a:bodyPr>
          <a:lstStyle/>
          <a:p>
            <a:pPr algn="ctr"/>
            <a:r>
              <a:rPr lang="en-US" altLang="zh-CN" sz="4400" dirty="0">
                <a:gradFill flip="none" rotWithShape="1">
                  <a:gsLst>
                    <a:gs pos="100000">
                      <a:srgbClr val="CD34FB">
                        <a:lumMod val="100000"/>
                      </a:srgbClr>
                    </a:gs>
                    <a:gs pos="50000">
                      <a:srgbClr val="1D50F4">
                        <a:lumMod val="100000"/>
                      </a:srgbClr>
                    </a:gs>
                    <a:gs pos="0">
                      <a:srgbClr val="28E5FD">
                        <a:lumMod val="100000"/>
                      </a:srgbClr>
                    </a:gs>
                  </a:gsLst>
                  <a:lin ang="0" scaled="1"/>
                  <a:tileRect/>
                </a:gradFill>
                <a:cs typeface="+mn-ea"/>
              </a:rPr>
              <a:t>For listening</a:t>
            </a:r>
            <a:endParaRPr lang="zh-CN" altLang="en-US" sz="4400" dirty="0">
              <a:gradFill flip="none" rotWithShape="1">
                <a:gsLst>
                  <a:gs pos="100000">
                    <a:srgbClr val="CD34FB">
                      <a:lumMod val="100000"/>
                    </a:srgbClr>
                  </a:gs>
                  <a:gs pos="50000">
                    <a:srgbClr val="1D50F4">
                      <a:lumMod val="100000"/>
                    </a:srgbClr>
                  </a:gs>
                  <a:gs pos="0">
                    <a:srgbClr val="28E5FD">
                      <a:lumMod val="100000"/>
                    </a:srgbClr>
                  </a:gs>
                </a:gsLst>
                <a:lin ang="0" scaled="1"/>
                <a:tileRect/>
              </a:gradFill>
              <a:cs typeface="+mn-ea"/>
            </a:endParaRPr>
          </a:p>
        </p:txBody>
      </p:sp>
      <p:sp>
        <p:nvSpPr>
          <p:cNvPr id="8" name="矩形 7">
            <a:extLst>
              <a:ext uri="{FF2B5EF4-FFF2-40B4-BE49-F238E27FC236}">
                <a16:creationId xmlns:a16="http://schemas.microsoft.com/office/drawing/2014/main" id="{41F83B26-A23A-4478-B1A5-CBD87A28F096}"/>
              </a:ext>
            </a:extLst>
          </p:cNvPr>
          <p:cNvSpPr/>
          <p:nvPr/>
        </p:nvSpPr>
        <p:spPr>
          <a:xfrm>
            <a:off x="3552093" y="4456647"/>
            <a:ext cx="5706207" cy="369332"/>
          </a:xfrm>
          <a:prstGeom prst="rect">
            <a:avLst/>
          </a:prstGeom>
        </p:spPr>
        <p:txBody>
          <a:bodyPr wrap="square">
            <a:spAutoFit/>
          </a:bodyPr>
          <a:lstStyle/>
          <a:p>
            <a:pPr algn="dist"/>
            <a:r>
              <a:rPr lang="en-US" altLang="zh-CN" dirty="0">
                <a:solidFill>
                  <a:srgbClr val="FFFFFF"/>
                </a:solidFill>
                <a:latin typeface="微软雅黑 Light"/>
              </a:rPr>
              <a:t>Qi Zhang | </a:t>
            </a:r>
            <a:r>
              <a:rPr lang="en-US" altLang="zh-CN" dirty="0" err="1">
                <a:solidFill>
                  <a:srgbClr val="FFFFFF"/>
                </a:solidFill>
                <a:latin typeface="微软雅黑 Light"/>
              </a:rPr>
              <a:t>GuoChuang</a:t>
            </a:r>
            <a:r>
              <a:rPr lang="en-US" altLang="zh-CN" dirty="0">
                <a:solidFill>
                  <a:srgbClr val="FFFFFF"/>
                </a:solidFill>
                <a:latin typeface="微软雅黑 Light"/>
              </a:rPr>
              <a:t> </a:t>
            </a:r>
            <a:r>
              <a:rPr lang="en-US" altLang="zh-CN" dirty="0" err="1">
                <a:solidFill>
                  <a:srgbClr val="FFFFFF"/>
                </a:solidFill>
                <a:latin typeface="微软雅黑 Light"/>
              </a:rPr>
              <a:t>ChapterIX</a:t>
            </a:r>
            <a:r>
              <a:rPr lang="en-US" altLang="zh-CN" dirty="0">
                <a:solidFill>
                  <a:srgbClr val="FFFFFF"/>
                </a:solidFill>
                <a:latin typeface="微软雅黑 Light"/>
              </a:rPr>
              <a:t> | Dec 2020</a:t>
            </a:r>
          </a:p>
        </p:txBody>
      </p:sp>
      <p:cxnSp>
        <p:nvCxnSpPr>
          <p:cNvPr id="9" name="直接连接符 8">
            <a:extLst>
              <a:ext uri="{FF2B5EF4-FFF2-40B4-BE49-F238E27FC236}">
                <a16:creationId xmlns:a16="http://schemas.microsoft.com/office/drawing/2014/main" id="{0D0A9BC3-795C-4977-8674-317BF25AC040}"/>
              </a:ext>
            </a:extLst>
          </p:cNvPr>
          <p:cNvCxnSpPr>
            <a:cxnSpLocks/>
          </p:cNvCxnSpPr>
          <p:nvPr/>
        </p:nvCxnSpPr>
        <p:spPr>
          <a:xfrm flipH="1">
            <a:off x="2553761" y="3949534"/>
            <a:ext cx="1568202" cy="0"/>
          </a:xfrm>
          <a:prstGeom prst="line">
            <a:avLst/>
          </a:prstGeom>
          <a:ln w="19050">
            <a:gradFill>
              <a:gsLst>
                <a:gs pos="0">
                  <a:schemeClr val="tx1">
                    <a:lumMod val="50000"/>
                    <a:lumOff val="50000"/>
                    <a:alpha val="0"/>
                  </a:schemeClr>
                </a:gs>
                <a:gs pos="100000">
                  <a:srgbClr val="05FDFF"/>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5857C1B-8D15-433A-A3A3-2CE8ADFA8C31}"/>
              </a:ext>
            </a:extLst>
          </p:cNvPr>
          <p:cNvCxnSpPr>
            <a:cxnSpLocks/>
          </p:cNvCxnSpPr>
          <p:nvPr/>
        </p:nvCxnSpPr>
        <p:spPr>
          <a:xfrm>
            <a:off x="8106948" y="3949534"/>
            <a:ext cx="1701800" cy="0"/>
          </a:xfrm>
          <a:prstGeom prst="line">
            <a:avLst/>
          </a:prstGeom>
          <a:ln w="19050">
            <a:gradFill>
              <a:gsLst>
                <a:gs pos="0">
                  <a:schemeClr val="tx1">
                    <a:lumMod val="50000"/>
                    <a:lumOff val="50000"/>
                    <a:alpha val="0"/>
                  </a:schemeClr>
                </a:gs>
                <a:gs pos="100000">
                  <a:srgbClr val="05FDFF"/>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673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9383" y="1014450"/>
            <a:ext cx="11187817" cy="4708981"/>
          </a:xfrm>
          <a:prstGeom prst="rect">
            <a:avLst/>
          </a:prstGeom>
          <a:noFill/>
        </p:spPr>
        <p:txBody>
          <a:bodyPr wrap="square" rtlCol="0" anchor="t">
            <a:spAutoFit/>
          </a:bodyPr>
          <a:lstStyle/>
          <a:p>
            <a:r>
              <a:rPr lang="en-US" altLang="zh-CN" sz="2000" dirty="0">
                <a:solidFill>
                  <a:srgbClr val="FFFFFF"/>
                </a:solidFill>
                <a:latin typeface="微软雅黑"/>
              </a:rPr>
              <a:t>[1] </a:t>
            </a:r>
            <a:r>
              <a:rPr lang="zh-CN" altLang="en-US" sz="2000" dirty="0">
                <a:solidFill>
                  <a:srgbClr val="FFFFFF"/>
                </a:solidFill>
                <a:latin typeface="微软雅黑"/>
              </a:rPr>
              <a:t>陆斌，华楠，郑小平，等</a:t>
            </a:r>
            <a:r>
              <a:rPr lang="en-US" altLang="zh-CN" sz="2000" dirty="0">
                <a:solidFill>
                  <a:srgbClr val="FFFFFF"/>
                </a:solidFill>
                <a:latin typeface="微软雅黑"/>
              </a:rPr>
              <a:t>. </a:t>
            </a:r>
            <a:r>
              <a:rPr lang="zh-CN" altLang="en-US" sz="2000" dirty="0">
                <a:solidFill>
                  <a:srgbClr val="FFFFFF"/>
                </a:solidFill>
                <a:latin typeface="微软雅黑"/>
              </a:rPr>
              <a:t>基于人工智能的网络告警关联分析处理的应用［</a:t>
            </a:r>
            <a:r>
              <a:rPr lang="en-US" sz="2000" dirty="0">
                <a:solidFill>
                  <a:srgbClr val="FFFFFF"/>
                </a:solidFill>
                <a:latin typeface="微软雅黑"/>
              </a:rPr>
              <a:t>J］. </a:t>
            </a:r>
            <a:r>
              <a:rPr lang="zh-CN" altLang="en-US" sz="2000" dirty="0">
                <a:solidFill>
                  <a:srgbClr val="FFFFFF"/>
                </a:solidFill>
                <a:latin typeface="微软雅黑"/>
              </a:rPr>
              <a:t>邮电设计技术，</a:t>
            </a:r>
            <a:r>
              <a:rPr lang="en-US" altLang="zh-CN" sz="2000" dirty="0">
                <a:solidFill>
                  <a:srgbClr val="FFFFFF"/>
                </a:solidFill>
                <a:latin typeface="微软雅黑"/>
              </a:rPr>
              <a:t>2018</a:t>
            </a:r>
            <a:r>
              <a:rPr lang="zh-CN" altLang="en-US" sz="2000" dirty="0">
                <a:solidFill>
                  <a:srgbClr val="FFFFFF"/>
                </a:solidFill>
                <a:latin typeface="微软雅黑"/>
              </a:rPr>
              <a:t>（</a:t>
            </a:r>
            <a:r>
              <a:rPr lang="en-US" altLang="zh-CN" sz="2000" dirty="0">
                <a:solidFill>
                  <a:srgbClr val="FFFFFF"/>
                </a:solidFill>
                <a:latin typeface="微软雅黑"/>
              </a:rPr>
              <a:t>12</a:t>
            </a:r>
            <a:r>
              <a:rPr lang="zh-CN" altLang="en-US" sz="2000" dirty="0">
                <a:solidFill>
                  <a:srgbClr val="FFFFFF"/>
                </a:solidFill>
                <a:latin typeface="微软雅黑"/>
              </a:rPr>
              <a:t>）：</a:t>
            </a:r>
            <a:r>
              <a:rPr lang="en-US" altLang="zh-CN" sz="2000" dirty="0">
                <a:solidFill>
                  <a:srgbClr val="FFFFFF"/>
                </a:solidFill>
                <a:latin typeface="微软雅黑"/>
              </a:rPr>
              <a:t>1-6.</a:t>
            </a:r>
          </a:p>
          <a:p>
            <a:r>
              <a:rPr lang="en-US" sz="2000" dirty="0">
                <a:solidFill>
                  <a:srgbClr val="FFFFFF"/>
                </a:solidFill>
                <a:latin typeface="微软雅黑"/>
              </a:rPr>
              <a:t>Lu Bin1 ，Hua Nan1 ，Zheng Xiaoping1 ，Chen Wenjun2 .Application of Network Alarm Association Analysis Processing Based on Artificial Intelligence[J].Intelligent Network,2018（12）：1-6.</a:t>
            </a:r>
          </a:p>
          <a:p>
            <a:endParaRPr lang="en-US" sz="2000" dirty="0">
              <a:solidFill>
                <a:srgbClr val="FFFFFF"/>
              </a:solidFill>
              <a:latin typeface="微软雅黑"/>
            </a:endParaRPr>
          </a:p>
          <a:p>
            <a:r>
              <a:rPr lang="en-US" sz="2000" dirty="0">
                <a:solidFill>
                  <a:srgbClr val="FFFFFF"/>
                </a:solidFill>
                <a:latin typeface="微软雅黑"/>
              </a:rPr>
              <a:t>[2]</a:t>
            </a:r>
            <a:r>
              <a:rPr lang="zh-CN" altLang="en-US" sz="2000" dirty="0">
                <a:solidFill>
                  <a:srgbClr val="FFFFFF"/>
                </a:solidFill>
                <a:latin typeface="微软雅黑"/>
              </a:rPr>
              <a:t>李金凤，王怀彬</a:t>
            </a:r>
            <a:r>
              <a:rPr lang="en-US" altLang="zh-CN" sz="2000" dirty="0">
                <a:solidFill>
                  <a:srgbClr val="FFFFFF"/>
                </a:solidFill>
                <a:latin typeface="微软雅黑"/>
              </a:rPr>
              <a:t>.</a:t>
            </a:r>
            <a:r>
              <a:rPr lang="zh-CN" altLang="en-US" sz="2000" dirty="0">
                <a:solidFill>
                  <a:srgbClr val="FFFFFF"/>
                </a:solidFill>
                <a:latin typeface="微软雅黑"/>
              </a:rPr>
              <a:t>基于关联规则的网络故障告警相关性分析</a:t>
            </a:r>
            <a:r>
              <a:rPr lang="en-US" altLang="zh-CN" sz="2000" dirty="0">
                <a:solidFill>
                  <a:srgbClr val="FFFFFF"/>
                </a:solidFill>
                <a:latin typeface="微软雅黑"/>
              </a:rPr>
              <a:t>[</a:t>
            </a:r>
            <a:r>
              <a:rPr lang="en-US" sz="2000" dirty="0">
                <a:solidFill>
                  <a:srgbClr val="FFFFFF"/>
                </a:solidFill>
                <a:latin typeface="微软雅黑"/>
              </a:rPr>
              <a:t>J].</a:t>
            </a:r>
            <a:r>
              <a:rPr lang="zh-CN" altLang="en-US" sz="2000" dirty="0">
                <a:solidFill>
                  <a:srgbClr val="FFFFFF"/>
                </a:solidFill>
                <a:latin typeface="微软雅黑"/>
              </a:rPr>
              <a:t>计 算 机 工 程</a:t>
            </a:r>
            <a:r>
              <a:rPr lang="en-US" altLang="zh-CN" sz="2000" dirty="0">
                <a:solidFill>
                  <a:srgbClr val="FFFFFF"/>
                </a:solidFill>
                <a:latin typeface="微软雅黑"/>
              </a:rPr>
              <a:t>,2012(3):44-46.</a:t>
            </a:r>
          </a:p>
          <a:p>
            <a:r>
              <a:rPr lang="en-US" sz="2000" dirty="0">
                <a:solidFill>
                  <a:srgbClr val="FFFFFF"/>
                </a:solidFill>
                <a:latin typeface="微软雅黑"/>
              </a:rPr>
              <a:t>LI </a:t>
            </a:r>
            <a:r>
              <a:rPr lang="en-US" sz="2000" dirty="0" err="1">
                <a:solidFill>
                  <a:srgbClr val="FFFFFF"/>
                </a:solidFill>
                <a:latin typeface="微软雅黑"/>
              </a:rPr>
              <a:t>Jin</a:t>
            </a:r>
            <a:r>
              <a:rPr lang="en-US" sz="2000" dirty="0">
                <a:solidFill>
                  <a:srgbClr val="FFFFFF"/>
                </a:solidFill>
                <a:latin typeface="微软雅黑"/>
              </a:rPr>
              <a:t>-feng, WANG </a:t>
            </a:r>
            <a:r>
              <a:rPr lang="en-US" sz="2000" dirty="0" err="1">
                <a:solidFill>
                  <a:srgbClr val="FFFFFF"/>
                </a:solidFill>
                <a:latin typeface="微软雅黑"/>
              </a:rPr>
              <a:t>Huai-bin.Network</a:t>
            </a:r>
            <a:r>
              <a:rPr lang="en-US" sz="2000" dirty="0">
                <a:solidFill>
                  <a:srgbClr val="FFFFFF"/>
                </a:solidFill>
                <a:latin typeface="微软雅黑"/>
              </a:rPr>
              <a:t> Fault Alarm Correlation Analysis Based on Association Rule[J].Computer Engineering,2012(3):44-46.</a:t>
            </a:r>
          </a:p>
          <a:p>
            <a:endParaRPr lang="en-US" sz="2000" dirty="0">
              <a:solidFill>
                <a:srgbClr val="FFFFFF"/>
              </a:solidFill>
              <a:latin typeface="微软雅黑"/>
            </a:endParaRPr>
          </a:p>
          <a:p>
            <a:r>
              <a:rPr lang="en-US" sz="2000" dirty="0">
                <a:solidFill>
                  <a:srgbClr val="FFFFFF"/>
                </a:solidFill>
                <a:latin typeface="微软雅黑"/>
              </a:rPr>
              <a:t>[3]</a:t>
            </a:r>
            <a:r>
              <a:rPr lang="zh-CN" altLang="en-US" sz="2000" dirty="0">
                <a:solidFill>
                  <a:srgbClr val="FFFFFF"/>
                </a:solidFill>
                <a:latin typeface="微软雅黑"/>
              </a:rPr>
              <a:t>徐前方</a:t>
            </a:r>
            <a:r>
              <a:rPr lang="en-US" altLang="zh-CN" sz="2000" dirty="0">
                <a:solidFill>
                  <a:srgbClr val="FFFFFF"/>
                </a:solidFill>
                <a:latin typeface="微软雅黑"/>
              </a:rPr>
              <a:t>1 , </a:t>
            </a:r>
            <a:r>
              <a:rPr lang="zh-CN" altLang="en-US" sz="2000" dirty="0">
                <a:solidFill>
                  <a:srgbClr val="FFFFFF"/>
                </a:solidFill>
                <a:latin typeface="微软雅黑"/>
              </a:rPr>
              <a:t>肖 波 </a:t>
            </a:r>
            <a:r>
              <a:rPr lang="en-US" altLang="zh-CN" sz="2000" dirty="0">
                <a:solidFill>
                  <a:srgbClr val="FFFFFF"/>
                </a:solidFill>
                <a:latin typeface="微软雅黑"/>
              </a:rPr>
              <a:t>2 , </a:t>
            </a:r>
            <a:r>
              <a:rPr lang="zh-CN" altLang="en-US" sz="2000" dirty="0">
                <a:solidFill>
                  <a:srgbClr val="FFFFFF"/>
                </a:solidFill>
                <a:latin typeface="微软雅黑"/>
              </a:rPr>
              <a:t>郭 军 </a:t>
            </a:r>
            <a:r>
              <a:rPr lang="en-US" altLang="zh-CN" sz="2000" dirty="0">
                <a:solidFill>
                  <a:srgbClr val="FFFFFF"/>
                </a:solidFill>
                <a:latin typeface="微软雅黑"/>
              </a:rPr>
              <a:t>1.</a:t>
            </a:r>
            <a:r>
              <a:rPr lang="zh-CN" altLang="en-US" sz="2000" dirty="0">
                <a:solidFill>
                  <a:srgbClr val="FFFFFF"/>
                </a:solidFill>
                <a:latin typeface="微软雅黑"/>
              </a:rPr>
              <a:t>一种基于相关度统计的告警关联规则挖掘算法</a:t>
            </a:r>
            <a:r>
              <a:rPr lang="en-US" altLang="zh-CN" sz="2000" dirty="0">
                <a:solidFill>
                  <a:srgbClr val="FFFFFF"/>
                </a:solidFill>
                <a:latin typeface="微软雅黑"/>
              </a:rPr>
              <a:t>[</a:t>
            </a:r>
            <a:r>
              <a:rPr lang="en-US" sz="2000" dirty="0">
                <a:solidFill>
                  <a:srgbClr val="FFFFFF"/>
                </a:solidFill>
                <a:latin typeface="微软雅黑"/>
              </a:rPr>
              <a:t>J],</a:t>
            </a:r>
            <a:r>
              <a:rPr lang="zh-CN" altLang="en-US" sz="2000" dirty="0">
                <a:solidFill>
                  <a:srgbClr val="FFFFFF"/>
                </a:solidFill>
                <a:latin typeface="微软雅黑"/>
              </a:rPr>
              <a:t>北 京 邮 电 大 学 学 报</a:t>
            </a:r>
            <a:r>
              <a:rPr lang="en-US" altLang="zh-CN" sz="2000" dirty="0">
                <a:solidFill>
                  <a:srgbClr val="FFFFFF"/>
                </a:solidFill>
                <a:latin typeface="微软雅黑"/>
              </a:rPr>
              <a:t>,2007(2):66-70.</a:t>
            </a:r>
          </a:p>
          <a:p>
            <a:r>
              <a:rPr lang="en-US" sz="2000" dirty="0">
                <a:solidFill>
                  <a:srgbClr val="FFFFFF"/>
                </a:solidFill>
                <a:latin typeface="微软雅黑"/>
              </a:rPr>
              <a:t>XU Qian-fang 1 , XIAO Bo 2 , GUO Jun 1,A Mining Algorithm with Alarm Association Rules Based on Statistical Correlation[J],Journal of Beijing Univ </a:t>
            </a:r>
            <a:r>
              <a:rPr lang="en-US" sz="2000" dirty="0" err="1">
                <a:solidFill>
                  <a:srgbClr val="FFFFFF"/>
                </a:solidFill>
                <a:latin typeface="微软雅黑"/>
              </a:rPr>
              <a:t>ersity</a:t>
            </a:r>
            <a:r>
              <a:rPr lang="en-US" sz="2000" dirty="0">
                <a:solidFill>
                  <a:srgbClr val="FFFFFF"/>
                </a:solidFill>
                <a:latin typeface="微软雅黑"/>
              </a:rPr>
              <a:t> of Posts and T elecommunications,2007(2):66-70.</a:t>
            </a:r>
          </a:p>
        </p:txBody>
      </p:sp>
      <p:sp>
        <p:nvSpPr>
          <p:cNvPr id="3" name="文本框 2">
            <a:extLst>
              <a:ext uri="{FF2B5EF4-FFF2-40B4-BE49-F238E27FC236}">
                <a16:creationId xmlns:a16="http://schemas.microsoft.com/office/drawing/2014/main" id="{98C56931-365F-4ECD-884A-1D441AB6DFAD}"/>
              </a:ext>
            </a:extLst>
          </p:cNvPr>
          <p:cNvSpPr txBox="1"/>
          <p:nvPr/>
        </p:nvSpPr>
        <p:spPr>
          <a:xfrm>
            <a:off x="563332" y="296257"/>
            <a:ext cx="5231016" cy="461665"/>
          </a:xfrm>
          <a:prstGeom prst="rect">
            <a:avLst/>
          </a:prstGeom>
          <a:noFill/>
        </p:spPr>
        <p:txBody>
          <a:bodyPr wrap="square" rtlCol="0">
            <a:spAutoFit/>
          </a:bodyPr>
          <a:lstStyle/>
          <a:p>
            <a:r>
              <a:rPr lang="en-US" sz="2400" b="1" dirty="0">
                <a:solidFill>
                  <a:srgbClr val="FFFFFF"/>
                </a:solidFill>
                <a:latin typeface="微软雅黑"/>
              </a:rPr>
              <a:t>Reference:</a:t>
            </a:r>
          </a:p>
        </p:txBody>
      </p:sp>
    </p:spTree>
    <p:extLst>
      <p:ext uri="{BB962C8B-B14F-4D97-AF65-F5344CB8AC3E}">
        <p14:creationId xmlns:p14="http://schemas.microsoft.com/office/powerpoint/2010/main" val="225605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6">
            <a:extLst>
              <a:ext uri="{FF2B5EF4-FFF2-40B4-BE49-F238E27FC236}">
                <a16:creationId xmlns:a16="http://schemas.microsoft.com/office/drawing/2014/main" id="{86027B88-4CA8-4245-AE32-237909589750}"/>
              </a:ext>
            </a:extLst>
          </p:cNvPr>
          <p:cNvSpPr txBox="1"/>
          <p:nvPr/>
        </p:nvSpPr>
        <p:spPr>
          <a:xfrm>
            <a:off x="1709651" y="3075057"/>
            <a:ext cx="2238113"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dirty="0"/>
              <a:t>Directory</a:t>
            </a:r>
            <a:endParaRPr lang="zh-CN" altLang="en-US" dirty="0"/>
          </a:p>
        </p:txBody>
      </p:sp>
      <p:sp>
        <p:nvSpPr>
          <p:cNvPr id="5" name="Rectangle 39">
            <a:extLst>
              <a:ext uri="{FF2B5EF4-FFF2-40B4-BE49-F238E27FC236}">
                <a16:creationId xmlns:a16="http://schemas.microsoft.com/office/drawing/2014/main" id="{015A16C8-5854-46AB-9FF3-EF499AC043C6}"/>
              </a:ext>
            </a:extLst>
          </p:cNvPr>
          <p:cNvSpPr>
            <a:spLocks noChangeArrowheads="1"/>
          </p:cNvSpPr>
          <p:nvPr/>
        </p:nvSpPr>
        <p:spPr bwMode="auto">
          <a:xfrm>
            <a:off x="6083971" y="1278274"/>
            <a:ext cx="43983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2000" b="1" dirty="0">
                <a:solidFill>
                  <a:srgbClr val="27D2FC"/>
                </a:solidFill>
                <a:latin typeface="华文细黑" panose="02010600040101010101" pitchFamily="2" charset="-122"/>
                <a:ea typeface="华文细黑" panose="02010600040101010101" pitchFamily="2" charset="-122"/>
              </a:rPr>
              <a:t>Question descriptions </a:t>
            </a:r>
          </a:p>
        </p:txBody>
      </p:sp>
      <p:sp>
        <p:nvSpPr>
          <p:cNvPr id="6" name="TextBox 31">
            <a:extLst>
              <a:ext uri="{FF2B5EF4-FFF2-40B4-BE49-F238E27FC236}">
                <a16:creationId xmlns:a16="http://schemas.microsoft.com/office/drawing/2014/main" id="{02B3F11D-21C3-4462-A257-425F4FC652AF}"/>
              </a:ext>
            </a:extLst>
          </p:cNvPr>
          <p:cNvSpPr txBox="1"/>
          <p:nvPr/>
        </p:nvSpPr>
        <p:spPr>
          <a:xfrm>
            <a:off x="4962888" y="1083909"/>
            <a:ext cx="755335"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b="1" dirty="0">
                <a:solidFill>
                  <a:srgbClr val="41CFF6"/>
                </a:solidFill>
              </a:rPr>
              <a:t>01</a:t>
            </a:r>
            <a:endParaRPr lang="zh-CN" altLang="en-US" b="1" dirty="0">
              <a:solidFill>
                <a:srgbClr val="41CFF6"/>
              </a:solidFill>
            </a:endParaRPr>
          </a:p>
        </p:txBody>
      </p:sp>
      <p:cxnSp>
        <p:nvCxnSpPr>
          <p:cNvPr id="7" name="直接连接符 6">
            <a:extLst>
              <a:ext uri="{FF2B5EF4-FFF2-40B4-BE49-F238E27FC236}">
                <a16:creationId xmlns:a16="http://schemas.microsoft.com/office/drawing/2014/main" id="{7522FDDD-9DE7-47C7-9AFC-55437F031C14}"/>
              </a:ext>
            </a:extLst>
          </p:cNvPr>
          <p:cNvCxnSpPr/>
          <p:nvPr/>
        </p:nvCxnSpPr>
        <p:spPr>
          <a:xfrm>
            <a:off x="5827688" y="1159691"/>
            <a:ext cx="0" cy="628137"/>
          </a:xfrm>
          <a:prstGeom prst="line">
            <a:avLst/>
          </a:prstGeom>
          <a:ln>
            <a:solidFill>
              <a:srgbClr val="41CFF6"/>
            </a:solidFill>
          </a:ln>
        </p:spPr>
        <p:style>
          <a:lnRef idx="1">
            <a:schemeClr val="accent1"/>
          </a:lnRef>
          <a:fillRef idx="0">
            <a:schemeClr val="accent1"/>
          </a:fillRef>
          <a:effectRef idx="0">
            <a:schemeClr val="accent1"/>
          </a:effectRef>
          <a:fontRef idx="minor">
            <a:schemeClr val="tx1"/>
          </a:fontRef>
        </p:style>
      </p:cxnSp>
      <p:sp>
        <p:nvSpPr>
          <p:cNvPr id="8" name="Rectangle 39">
            <a:extLst>
              <a:ext uri="{FF2B5EF4-FFF2-40B4-BE49-F238E27FC236}">
                <a16:creationId xmlns:a16="http://schemas.microsoft.com/office/drawing/2014/main" id="{98D0BA33-4306-463E-9A70-5E684085FE9B}"/>
              </a:ext>
            </a:extLst>
          </p:cNvPr>
          <p:cNvSpPr>
            <a:spLocks noChangeArrowheads="1"/>
          </p:cNvSpPr>
          <p:nvPr/>
        </p:nvSpPr>
        <p:spPr bwMode="auto">
          <a:xfrm>
            <a:off x="6083971" y="2699101"/>
            <a:ext cx="43983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2000" b="1" dirty="0">
                <a:solidFill>
                  <a:srgbClr val="27D2FC"/>
                </a:solidFill>
                <a:latin typeface="华文细黑" panose="02010600040101010101" pitchFamily="2" charset="-122"/>
                <a:ea typeface="华文细黑" panose="02010600040101010101" pitchFamily="2" charset="-122"/>
              </a:rPr>
              <a:t>Question analyzations</a:t>
            </a:r>
          </a:p>
        </p:txBody>
      </p:sp>
      <p:sp>
        <p:nvSpPr>
          <p:cNvPr id="9" name="TextBox 36">
            <a:extLst>
              <a:ext uri="{FF2B5EF4-FFF2-40B4-BE49-F238E27FC236}">
                <a16:creationId xmlns:a16="http://schemas.microsoft.com/office/drawing/2014/main" id="{51424633-8307-479D-AFC0-87A2946DCE29}"/>
              </a:ext>
            </a:extLst>
          </p:cNvPr>
          <p:cNvSpPr txBox="1"/>
          <p:nvPr/>
        </p:nvSpPr>
        <p:spPr>
          <a:xfrm>
            <a:off x="4930028" y="2496149"/>
            <a:ext cx="755335"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b="1" dirty="0">
                <a:solidFill>
                  <a:srgbClr val="41CFF6"/>
                </a:solidFill>
              </a:rPr>
              <a:t>02</a:t>
            </a:r>
            <a:endParaRPr lang="zh-CN" altLang="en-US" b="1" dirty="0">
              <a:solidFill>
                <a:srgbClr val="41CFF6"/>
              </a:solidFill>
            </a:endParaRPr>
          </a:p>
        </p:txBody>
      </p:sp>
      <p:cxnSp>
        <p:nvCxnSpPr>
          <p:cNvPr id="10" name="直接连接符 9">
            <a:extLst>
              <a:ext uri="{FF2B5EF4-FFF2-40B4-BE49-F238E27FC236}">
                <a16:creationId xmlns:a16="http://schemas.microsoft.com/office/drawing/2014/main" id="{83B6DFEE-A368-4075-9E51-F2AA1AC3B49D}"/>
              </a:ext>
            </a:extLst>
          </p:cNvPr>
          <p:cNvCxnSpPr/>
          <p:nvPr/>
        </p:nvCxnSpPr>
        <p:spPr>
          <a:xfrm>
            <a:off x="5827688" y="2571931"/>
            <a:ext cx="0" cy="628137"/>
          </a:xfrm>
          <a:prstGeom prst="line">
            <a:avLst/>
          </a:prstGeom>
          <a:ln>
            <a:solidFill>
              <a:srgbClr val="41CFF6"/>
            </a:solidFill>
          </a:ln>
        </p:spPr>
        <p:style>
          <a:lnRef idx="1">
            <a:schemeClr val="accent1"/>
          </a:lnRef>
          <a:fillRef idx="0">
            <a:schemeClr val="accent1"/>
          </a:fillRef>
          <a:effectRef idx="0">
            <a:schemeClr val="accent1"/>
          </a:effectRef>
          <a:fontRef idx="minor">
            <a:schemeClr val="tx1"/>
          </a:fontRef>
        </p:style>
      </p:cxnSp>
      <p:sp>
        <p:nvSpPr>
          <p:cNvPr id="11" name="Rectangle 39">
            <a:extLst>
              <a:ext uri="{FF2B5EF4-FFF2-40B4-BE49-F238E27FC236}">
                <a16:creationId xmlns:a16="http://schemas.microsoft.com/office/drawing/2014/main" id="{03228EF7-40DB-4122-90ED-1059CFD66F5D}"/>
              </a:ext>
            </a:extLst>
          </p:cNvPr>
          <p:cNvSpPr>
            <a:spLocks noChangeArrowheads="1"/>
          </p:cNvSpPr>
          <p:nvPr/>
        </p:nvSpPr>
        <p:spPr bwMode="auto">
          <a:xfrm>
            <a:off x="6083971" y="4124545"/>
            <a:ext cx="43983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2000" b="1" dirty="0">
                <a:solidFill>
                  <a:srgbClr val="27D2FC"/>
                </a:solidFill>
                <a:latin typeface="华文细黑" panose="02010600040101010101" pitchFamily="2" charset="-122"/>
                <a:ea typeface="华文细黑" panose="02010600040101010101" pitchFamily="2" charset="-122"/>
              </a:rPr>
              <a:t>Architecture design</a:t>
            </a:r>
          </a:p>
        </p:txBody>
      </p:sp>
      <p:sp>
        <p:nvSpPr>
          <p:cNvPr id="12" name="TextBox 39">
            <a:extLst>
              <a:ext uri="{FF2B5EF4-FFF2-40B4-BE49-F238E27FC236}">
                <a16:creationId xmlns:a16="http://schemas.microsoft.com/office/drawing/2014/main" id="{9FB37BCC-C3C0-426C-99E7-A13FC253BD1C}"/>
              </a:ext>
            </a:extLst>
          </p:cNvPr>
          <p:cNvSpPr txBox="1"/>
          <p:nvPr/>
        </p:nvSpPr>
        <p:spPr>
          <a:xfrm>
            <a:off x="4922012" y="3959189"/>
            <a:ext cx="755335"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b="1" dirty="0">
                <a:solidFill>
                  <a:srgbClr val="41CFF6"/>
                </a:solidFill>
              </a:rPr>
              <a:t>03</a:t>
            </a:r>
            <a:endParaRPr lang="zh-CN" altLang="en-US" b="1" dirty="0">
              <a:solidFill>
                <a:srgbClr val="41CFF6"/>
              </a:solidFill>
            </a:endParaRPr>
          </a:p>
        </p:txBody>
      </p:sp>
      <p:cxnSp>
        <p:nvCxnSpPr>
          <p:cNvPr id="13" name="直接连接符 12">
            <a:extLst>
              <a:ext uri="{FF2B5EF4-FFF2-40B4-BE49-F238E27FC236}">
                <a16:creationId xmlns:a16="http://schemas.microsoft.com/office/drawing/2014/main" id="{6FDA2AB4-B4AA-4A19-BEC3-0DA0B4F0114A}"/>
              </a:ext>
            </a:extLst>
          </p:cNvPr>
          <p:cNvCxnSpPr/>
          <p:nvPr/>
        </p:nvCxnSpPr>
        <p:spPr>
          <a:xfrm>
            <a:off x="5827688" y="4034971"/>
            <a:ext cx="0" cy="628137"/>
          </a:xfrm>
          <a:prstGeom prst="line">
            <a:avLst/>
          </a:prstGeom>
          <a:ln>
            <a:solidFill>
              <a:srgbClr val="41CFF6"/>
            </a:solidFill>
          </a:ln>
        </p:spPr>
        <p:style>
          <a:lnRef idx="1">
            <a:schemeClr val="accent1"/>
          </a:lnRef>
          <a:fillRef idx="0">
            <a:schemeClr val="accent1"/>
          </a:fillRef>
          <a:effectRef idx="0">
            <a:schemeClr val="accent1"/>
          </a:effectRef>
          <a:fontRef idx="minor">
            <a:schemeClr val="tx1"/>
          </a:fontRef>
        </p:style>
      </p:cxnSp>
      <p:sp>
        <p:nvSpPr>
          <p:cNvPr id="14" name="Rectangle 39">
            <a:extLst>
              <a:ext uri="{FF2B5EF4-FFF2-40B4-BE49-F238E27FC236}">
                <a16:creationId xmlns:a16="http://schemas.microsoft.com/office/drawing/2014/main" id="{E9FFA4C7-0279-4439-AD0F-B3A29B245858}"/>
              </a:ext>
            </a:extLst>
          </p:cNvPr>
          <p:cNvSpPr>
            <a:spLocks noChangeArrowheads="1"/>
          </p:cNvSpPr>
          <p:nvPr/>
        </p:nvSpPr>
        <p:spPr bwMode="auto">
          <a:xfrm>
            <a:off x="6096000" y="5549989"/>
            <a:ext cx="43983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2000" b="1" dirty="0">
                <a:solidFill>
                  <a:srgbClr val="27D2FC"/>
                </a:solidFill>
                <a:latin typeface="华文细黑" panose="02010600040101010101" pitchFamily="2" charset="-122"/>
                <a:ea typeface="华文细黑" panose="02010600040101010101" pitchFamily="2" charset="-122"/>
              </a:rPr>
              <a:t>Summary</a:t>
            </a:r>
          </a:p>
        </p:txBody>
      </p:sp>
      <p:sp>
        <p:nvSpPr>
          <p:cNvPr id="15" name="TextBox 42">
            <a:extLst>
              <a:ext uri="{FF2B5EF4-FFF2-40B4-BE49-F238E27FC236}">
                <a16:creationId xmlns:a16="http://schemas.microsoft.com/office/drawing/2014/main" id="{3C8EFEEC-F363-4CE3-A041-C1E61C8CAA6D}"/>
              </a:ext>
            </a:extLst>
          </p:cNvPr>
          <p:cNvSpPr txBox="1"/>
          <p:nvPr/>
        </p:nvSpPr>
        <p:spPr>
          <a:xfrm>
            <a:off x="4930026" y="5371429"/>
            <a:ext cx="755335"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b="1" dirty="0">
                <a:solidFill>
                  <a:srgbClr val="41CFF6"/>
                </a:solidFill>
              </a:rPr>
              <a:t>04</a:t>
            </a:r>
            <a:endParaRPr lang="zh-CN" altLang="en-US" b="1" dirty="0">
              <a:solidFill>
                <a:srgbClr val="41CFF6"/>
              </a:solidFill>
            </a:endParaRPr>
          </a:p>
        </p:txBody>
      </p:sp>
      <p:cxnSp>
        <p:nvCxnSpPr>
          <p:cNvPr id="16" name="直接连接符 15">
            <a:extLst>
              <a:ext uri="{FF2B5EF4-FFF2-40B4-BE49-F238E27FC236}">
                <a16:creationId xmlns:a16="http://schemas.microsoft.com/office/drawing/2014/main" id="{CC3F825E-C0D2-4574-94AF-5A69AB7409AB}"/>
              </a:ext>
            </a:extLst>
          </p:cNvPr>
          <p:cNvCxnSpPr/>
          <p:nvPr/>
        </p:nvCxnSpPr>
        <p:spPr>
          <a:xfrm>
            <a:off x="5827688" y="5447211"/>
            <a:ext cx="0" cy="628137"/>
          </a:xfrm>
          <a:prstGeom prst="line">
            <a:avLst/>
          </a:prstGeom>
          <a:ln>
            <a:solidFill>
              <a:srgbClr val="41CF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991C3B-C8D7-4759-BCE3-66FC8B28FAEC}"/>
              </a:ext>
            </a:extLst>
          </p:cNvPr>
          <p:cNvSpPr txBox="1"/>
          <p:nvPr/>
        </p:nvSpPr>
        <p:spPr>
          <a:xfrm>
            <a:off x="4684507" y="1882763"/>
            <a:ext cx="3356688" cy="1862048"/>
          </a:xfrm>
          <a:prstGeom prst="rect">
            <a:avLst/>
          </a:prstGeom>
          <a:noFill/>
        </p:spPr>
        <p:txBody>
          <a:bodyPr wrap="none" rtlCol="0">
            <a:spAutoFit/>
          </a:bodyPr>
          <a:lstStyle/>
          <a:p>
            <a:pPr defTabSz="685783"/>
            <a:r>
              <a:rPr lang="en-US" altLang="zh-CN" sz="6000" b="1" dirty="0">
                <a:solidFill>
                  <a:srgbClr val="41CFF6"/>
                </a:solidFill>
                <a:latin typeface="微软雅黑" panose="020B0503020204020204" pitchFamily="34" charset="-122"/>
                <a:ea typeface="微软雅黑" panose="020B0503020204020204" pitchFamily="34" charset="-122"/>
              </a:rPr>
              <a:t>PART </a:t>
            </a:r>
            <a:r>
              <a:rPr lang="en-US" altLang="zh-CN" sz="11500" b="1" dirty="0">
                <a:solidFill>
                  <a:srgbClr val="41CFF6"/>
                </a:solidFill>
                <a:latin typeface="微软雅黑" panose="020B0503020204020204" pitchFamily="34" charset="-122"/>
                <a:ea typeface="微软雅黑" panose="020B0503020204020204" pitchFamily="34" charset="-122"/>
              </a:rPr>
              <a:t>1</a:t>
            </a:r>
            <a:endParaRPr lang="zh-CN" altLang="en-US" sz="6000" b="1" dirty="0">
              <a:solidFill>
                <a:srgbClr val="41CFF6"/>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2ABA27E-6DB3-423C-AFE5-331154DB7DD8}"/>
              </a:ext>
            </a:extLst>
          </p:cNvPr>
          <p:cNvSpPr txBox="1"/>
          <p:nvPr/>
        </p:nvSpPr>
        <p:spPr>
          <a:xfrm>
            <a:off x="1698275" y="3429000"/>
            <a:ext cx="9156356"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pPr algn="ctr"/>
            <a:r>
              <a:rPr lang="en-US" altLang="zh-CN" sz="4800" dirty="0"/>
              <a:t>Question </a:t>
            </a:r>
          </a:p>
          <a:p>
            <a:pPr algn="ctr"/>
            <a:r>
              <a:rPr lang="en-US" altLang="zh-CN" sz="4800" dirty="0"/>
              <a:t>descriptions </a:t>
            </a:r>
          </a:p>
        </p:txBody>
      </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658854" y="630757"/>
            <a:ext cx="8711732" cy="590754"/>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bg1"/>
                </a:solidFill>
                <a:latin typeface="迷你简菱心" panose="02010609000101010101" pitchFamily="49" charset="-122"/>
                <a:ea typeface="迷你简菱心" panose="02010609000101010101" pitchFamily="49" charset="-122"/>
                <a:cs typeface="经典综艺体简" panose="02010609000101010101" pitchFamily="49" charset="-122"/>
              </a:rPr>
              <a:t>Fault Localization of Loop Network Devices</a:t>
            </a:r>
            <a:endParaRPr lang="zh-CN" altLang="en-US" sz="3200" dirty="0">
              <a:solidFill>
                <a:schemeClr val="bg1"/>
              </a:solidFill>
              <a:latin typeface="迷你简菱心" panose="02010609000101010101" pitchFamily="49" charset="-122"/>
              <a:ea typeface="迷你简菱心" panose="02010609000101010101" pitchFamily="49" charset="-122"/>
              <a:cs typeface="经典综艺体简" panose="02010609000101010101" pitchFamily="49" charset="-122"/>
            </a:endParaRPr>
          </a:p>
        </p:txBody>
      </p:sp>
      <p:sp>
        <p:nvSpPr>
          <p:cNvPr id="21" name="等腰三角形 20"/>
          <p:cNvSpPr/>
          <p:nvPr/>
        </p:nvSpPr>
        <p:spPr>
          <a:xfrm flipH="1" flipV="1">
            <a:off x="5523230" y="1380795"/>
            <a:ext cx="982980" cy="267335"/>
          </a:xfrm>
          <a:prstGeom prst="triangle">
            <a:avLst/>
          </a:pr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lIns="38580" tIns="19289" rIns="38580" bIns="19289"/>
          <a:lstStyle/>
          <a:p>
            <a:endParaRPr lang="zh-CN" altLang="en-US" sz="760"/>
          </a:p>
        </p:txBody>
      </p:sp>
      <p:sp>
        <p:nvSpPr>
          <p:cNvPr id="28" name="文本框 27">
            <a:extLst>
              <a:ext uri="{FF2B5EF4-FFF2-40B4-BE49-F238E27FC236}">
                <a16:creationId xmlns:a16="http://schemas.microsoft.com/office/drawing/2014/main" id="{9EA857AA-AEA7-4D0D-AB25-A1724BBAB267}"/>
              </a:ext>
            </a:extLst>
          </p:cNvPr>
          <p:cNvSpPr txBox="1"/>
          <p:nvPr/>
        </p:nvSpPr>
        <p:spPr>
          <a:xfrm>
            <a:off x="536567" y="1863726"/>
            <a:ext cx="4584073" cy="2031325"/>
          </a:xfrm>
          <a:prstGeom prst="rect">
            <a:avLst/>
          </a:prstGeom>
          <a:noFill/>
        </p:spPr>
        <p:txBody>
          <a:bodyPr wrap="square">
            <a:spAutoFit/>
          </a:bodyPr>
          <a:lstStyle/>
          <a:p>
            <a:r>
              <a:rPr lang="en-US" altLang="zh-CN" dirty="0">
                <a:solidFill>
                  <a:schemeClr val="bg1"/>
                </a:solidFill>
              </a:rPr>
              <a:t>Alarm logs</a:t>
            </a:r>
            <a:r>
              <a:rPr lang="zh-CN" altLang="en-US" dirty="0">
                <a:solidFill>
                  <a:schemeClr val="bg1"/>
                </a:solidFill>
              </a:rPr>
              <a:t>：</a:t>
            </a:r>
            <a:endParaRPr lang="en-US" altLang="zh-CN" dirty="0">
              <a:solidFill>
                <a:schemeClr val="bg1"/>
              </a:solidFill>
            </a:endParaRPr>
          </a:p>
          <a:p>
            <a:r>
              <a:rPr lang="en-US" altLang="zh-CN" dirty="0">
                <a:solidFill>
                  <a:schemeClr val="bg1"/>
                </a:solidFill>
              </a:rPr>
              <a:t>   The logs is about the MEC(Multi-access Edge Computing) which is a kind of communication cloud.</a:t>
            </a:r>
            <a:r>
              <a:rPr lang="zh-CN" altLang="en-US" dirty="0">
                <a:solidFill>
                  <a:schemeClr val="bg1"/>
                </a:solidFill>
              </a:rPr>
              <a:t> </a:t>
            </a:r>
            <a:r>
              <a:rPr lang="en-US" altLang="zh-CN" dirty="0">
                <a:solidFill>
                  <a:schemeClr val="bg1"/>
                </a:solidFill>
              </a:rPr>
              <a:t>In order to improve MEC operation ability, there should have some methods, such as  rapid discovery, positioning, prediction, self-healing, etc.</a:t>
            </a:r>
            <a:endParaRPr lang="zh-CN" altLang="en-US" dirty="0">
              <a:solidFill>
                <a:schemeClr val="bg1"/>
              </a:solidFill>
            </a:endParaRPr>
          </a:p>
        </p:txBody>
      </p:sp>
      <p:pic>
        <p:nvPicPr>
          <p:cNvPr id="29" name="图片 28">
            <a:extLst>
              <a:ext uri="{FF2B5EF4-FFF2-40B4-BE49-F238E27FC236}">
                <a16:creationId xmlns:a16="http://schemas.microsoft.com/office/drawing/2014/main" id="{23C9071D-CA10-47A6-B510-BAC827345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67" y="4128618"/>
            <a:ext cx="4343082" cy="2330843"/>
          </a:xfrm>
          <a:prstGeom prst="rect">
            <a:avLst/>
          </a:prstGeom>
        </p:spPr>
      </p:pic>
      <p:sp>
        <p:nvSpPr>
          <p:cNvPr id="6" name="文本框 5">
            <a:extLst>
              <a:ext uri="{FF2B5EF4-FFF2-40B4-BE49-F238E27FC236}">
                <a16:creationId xmlns:a16="http://schemas.microsoft.com/office/drawing/2014/main" id="{3346B346-10C0-4ADD-858F-203F3F1AC283}"/>
              </a:ext>
            </a:extLst>
          </p:cNvPr>
          <p:cNvSpPr txBox="1"/>
          <p:nvPr/>
        </p:nvSpPr>
        <p:spPr>
          <a:xfrm>
            <a:off x="5784571" y="1998057"/>
            <a:ext cx="5906058" cy="1102481"/>
          </a:xfrm>
          <a:prstGeom prst="rect">
            <a:avLst/>
          </a:prstGeom>
          <a:noFill/>
        </p:spPr>
        <p:txBody>
          <a:bodyPr wrap="square" rtlCol="0">
            <a:spAutoFit/>
          </a:bodyPr>
          <a:lstStyle>
            <a:defPPr>
              <a:defRPr lang="zh-CN"/>
            </a:defPPr>
            <a:lvl1pPr algn="ctr">
              <a:defRPr sz="2400">
                <a:gradFill flip="none" rotWithShape="1">
                  <a:gsLst>
                    <a:gs pos="100000">
                      <a:srgbClr val="CD34FB"/>
                    </a:gs>
                    <a:gs pos="50000">
                      <a:srgbClr val="1D50F4"/>
                    </a:gs>
                    <a:gs pos="0">
                      <a:srgbClr val="28E5FD"/>
                    </a:gs>
                  </a:gsLst>
                  <a:lin ang="0" scaled="1"/>
                  <a:tileRect/>
                </a:gradFill>
                <a:latin typeface="Century Gothic" panose="020B0502020202020204" pitchFamily="34" charset="0"/>
              </a:defRPr>
            </a:lvl1pPr>
          </a:lstStyle>
          <a:p>
            <a:pPr algn="l">
              <a:lnSpc>
                <a:spcPct val="120000"/>
              </a:lnSpc>
              <a:defRPr/>
            </a:pPr>
            <a:r>
              <a:rPr lang="en-US" altLang="zh-CN" sz="1800" dirty="0">
                <a:solidFill>
                  <a:schemeClr val="bg1"/>
                </a:solidFill>
                <a:latin typeface="Calibri" panose="020F0502020204030204" pitchFamily="34" charset="0"/>
                <a:ea typeface="宋体" pitchFamily="2" charset="-122"/>
                <a:cs typeface="Times New Roman" pitchFamily="18" charset="0"/>
                <a:sym typeface="+mn-lt"/>
              </a:rPr>
              <a:t>Original</a:t>
            </a:r>
            <a:r>
              <a:rPr lang="zh-CN" altLang="en-US" sz="1800" dirty="0">
                <a:solidFill>
                  <a:schemeClr val="bg1"/>
                </a:solidFill>
                <a:latin typeface="Calibri" panose="020F0502020204030204" pitchFamily="34" charset="0"/>
                <a:ea typeface="宋体" pitchFamily="2" charset="-122"/>
                <a:cs typeface="Times New Roman" pitchFamily="18" charset="0"/>
                <a:sym typeface="+mn-lt"/>
              </a:rPr>
              <a:t> </a:t>
            </a:r>
            <a:r>
              <a:rPr lang="en-US" altLang="zh-CN" sz="1800" dirty="0">
                <a:solidFill>
                  <a:schemeClr val="bg1"/>
                </a:solidFill>
                <a:latin typeface="Calibri" panose="020F0502020204030204" pitchFamily="34" charset="0"/>
                <a:ea typeface="宋体" pitchFamily="2" charset="-122"/>
                <a:cs typeface="Times New Roman" pitchFamily="18" charset="0"/>
                <a:sym typeface="+mn-lt"/>
              </a:rPr>
              <a:t>data</a:t>
            </a:r>
            <a:r>
              <a:rPr lang="zh-CN" altLang="en-US" sz="1800" dirty="0">
                <a:solidFill>
                  <a:schemeClr val="bg1"/>
                </a:solidFill>
                <a:latin typeface="Calibri" panose="020F0502020204030204" pitchFamily="34" charset="0"/>
                <a:ea typeface="宋体" pitchFamily="2" charset="-122"/>
                <a:cs typeface="Times New Roman" pitchFamily="18" charset="0"/>
                <a:sym typeface="+mn-lt"/>
              </a:rPr>
              <a:t>     </a:t>
            </a:r>
            <a:endParaRPr lang="en-US" altLang="zh-CN" sz="1800" dirty="0">
              <a:solidFill>
                <a:schemeClr val="bg1"/>
              </a:solidFill>
              <a:latin typeface="Calibri" panose="020F0502020204030204" pitchFamily="34" charset="0"/>
              <a:ea typeface="宋体" pitchFamily="2" charset="-122"/>
              <a:cs typeface="Times New Roman" pitchFamily="18" charset="0"/>
              <a:sym typeface="+mn-lt"/>
            </a:endParaRPr>
          </a:p>
          <a:p>
            <a:pPr algn="l">
              <a:lnSpc>
                <a:spcPct val="120000"/>
              </a:lnSpc>
              <a:defRPr/>
            </a:pPr>
            <a:r>
              <a:rPr lang="en-US" altLang="zh-CN" sz="1800" dirty="0">
                <a:solidFill>
                  <a:schemeClr val="bg1"/>
                </a:solidFill>
                <a:latin typeface="Calibri" panose="020F0502020204030204" pitchFamily="34" charset="0"/>
                <a:ea typeface="宋体" pitchFamily="2" charset="-122"/>
                <a:cs typeface="Times New Roman" pitchFamily="18" charset="0"/>
                <a:sym typeface="+mn-lt"/>
              </a:rPr>
              <a:t>  The alarm log is unstructured text information, contains log level (level 8), module, details, etc..</a:t>
            </a:r>
            <a:endParaRPr lang="zh-CN" altLang="en-US" sz="1800" dirty="0">
              <a:solidFill>
                <a:schemeClr val="bg1"/>
              </a:solidFill>
              <a:latin typeface="+mn-lt"/>
              <a:sym typeface="+mn-lt"/>
            </a:endParaRPr>
          </a:p>
        </p:txBody>
      </p:sp>
      <p:pic>
        <p:nvPicPr>
          <p:cNvPr id="7" name="图片 6">
            <a:extLst>
              <a:ext uri="{FF2B5EF4-FFF2-40B4-BE49-F238E27FC236}">
                <a16:creationId xmlns:a16="http://schemas.microsoft.com/office/drawing/2014/main" id="{7C44118D-65AF-49A1-B46D-B96A97DB0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200" y="4128618"/>
            <a:ext cx="6908799" cy="1774076"/>
          </a:xfrm>
          <a:prstGeom prst="rect">
            <a:avLst/>
          </a:prstGeom>
        </p:spPr>
      </p:pic>
    </p:spTree>
    <p:extLst>
      <p:ext uri="{BB962C8B-B14F-4D97-AF65-F5344CB8AC3E}">
        <p14:creationId xmlns:p14="http://schemas.microsoft.com/office/powerpoint/2010/main" val="29131693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991C3B-C8D7-4759-BCE3-66FC8B28FAEC}"/>
              </a:ext>
            </a:extLst>
          </p:cNvPr>
          <p:cNvSpPr txBox="1"/>
          <p:nvPr/>
        </p:nvSpPr>
        <p:spPr>
          <a:xfrm>
            <a:off x="4684507" y="1882763"/>
            <a:ext cx="3356688" cy="1862048"/>
          </a:xfrm>
          <a:prstGeom prst="rect">
            <a:avLst/>
          </a:prstGeom>
          <a:noFill/>
        </p:spPr>
        <p:txBody>
          <a:bodyPr wrap="none" rtlCol="0">
            <a:spAutoFit/>
          </a:bodyPr>
          <a:lstStyle/>
          <a:p>
            <a:pPr defTabSz="685783"/>
            <a:r>
              <a:rPr lang="en-US" altLang="zh-CN" sz="6000" b="1" dirty="0">
                <a:solidFill>
                  <a:srgbClr val="41CFF6"/>
                </a:solidFill>
                <a:latin typeface="微软雅黑" panose="020B0503020204020204" pitchFamily="34" charset="-122"/>
                <a:ea typeface="微软雅黑" panose="020B0503020204020204" pitchFamily="34" charset="-122"/>
              </a:rPr>
              <a:t>PART </a:t>
            </a:r>
            <a:r>
              <a:rPr lang="en-US" altLang="zh-CN" sz="11500" b="1" dirty="0">
                <a:solidFill>
                  <a:srgbClr val="41CFF6"/>
                </a:solidFill>
                <a:latin typeface="微软雅黑" panose="020B0503020204020204" pitchFamily="34" charset="-122"/>
                <a:ea typeface="微软雅黑" panose="020B0503020204020204" pitchFamily="34" charset="-122"/>
              </a:rPr>
              <a:t>2</a:t>
            </a:r>
            <a:endParaRPr lang="zh-CN" altLang="en-US" sz="6000" b="1" dirty="0">
              <a:solidFill>
                <a:srgbClr val="41CFF6"/>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BF513AA-04E7-44E4-95D2-5C2B386DA693}"/>
              </a:ext>
            </a:extLst>
          </p:cNvPr>
          <p:cNvSpPr txBox="1"/>
          <p:nvPr/>
        </p:nvSpPr>
        <p:spPr>
          <a:xfrm>
            <a:off x="1698275" y="3429000"/>
            <a:ext cx="9156356"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pPr algn="ctr"/>
            <a:r>
              <a:rPr lang="en-US" altLang="zh-CN" sz="4800" dirty="0"/>
              <a:t>Question </a:t>
            </a:r>
          </a:p>
          <a:p>
            <a:pPr algn="ctr"/>
            <a:r>
              <a:rPr lang="en-US" altLang="zh-CN" sz="4800" dirty="0"/>
              <a:t>analyzations </a:t>
            </a:r>
          </a:p>
        </p:txBody>
      </p:sp>
    </p:spTree>
    <p:extLst>
      <p:ext uri="{BB962C8B-B14F-4D97-AF65-F5344CB8AC3E}">
        <p14:creationId xmlns:p14="http://schemas.microsoft.com/office/powerpoint/2010/main" val="2940875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9"/>
          <p:cNvSpPr/>
          <p:nvPr/>
        </p:nvSpPr>
        <p:spPr>
          <a:xfrm>
            <a:off x="2244090" y="2637155"/>
            <a:ext cx="2308860" cy="2608580"/>
          </a:xfrm>
          <a:prstGeom prst="roundRect">
            <a:avLst>
              <a:gd name="adj" fmla="val 11056"/>
            </a:avLst>
          </a:prstGeom>
          <a:solidFill>
            <a:srgbClr val="41A0DA">
              <a:alpha val="20000"/>
            </a:srgbClr>
          </a:solidFill>
          <a:ln>
            <a:noFill/>
          </a:ln>
        </p:spPr>
        <p:txBody>
          <a:bodyPr lIns="38580" tIns="19289" rIns="38580" bIns="19289"/>
          <a:lstStyle/>
          <a:p>
            <a:endParaRPr lang="en-US" sz="760"/>
          </a:p>
        </p:txBody>
      </p:sp>
      <p:sp>
        <p:nvSpPr>
          <p:cNvPr id="3" name="Rounded Rectangle 9"/>
          <p:cNvSpPr/>
          <p:nvPr/>
        </p:nvSpPr>
        <p:spPr>
          <a:xfrm>
            <a:off x="4941570" y="2637155"/>
            <a:ext cx="2308860" cy="2608580"/>
          </a:xfrm>
          <a:prstGeom prst="roundRect">
            <a:avLst>
              <a:gd name="adj" fmla="val 11056"/>
            </a:avLst>
          </a:prstGeom>
          <a:solidFill>
            <a:srgbClr val="41A0DA">
              <a:alpha val="20000"/>
            </a:srgbClr>
          </a:solidFill>
          <a:ln>
            <a:noFill/>
          </a:ln>
        </p:spPr>
        <p:txBody>
          <a:bodyPr lIns="38580" tIns="19289" rIns="38580" bIns="19289"/>
          <a:lstStyle/>
          <a:p>
            <a:endParaRPr lang="en-US" sz="760"/>
          </a:p>
        </p:txBody>
      </p:sp>
      <p:sp>
        <p:nvSpPr>
          <p:cNvPr id="4" name="Rounded Rectangle 9"/>
          <p:cNvSpPr/>
          <p:nvPr/>
        </p:nvSpPr>
        <p:spPr>
          <a:xfrm>
            <a:off x="7579995" y="2637155"/>
            <a:ext cx="2308860" cy="2608580"/>
          </a:xfrm>
          <a:prstGeom prst="roundRect">
            <a:avLst>
              <a:gd name="adj" fmla="val 11056"/>
            </a:avLst>
          </a:prstGeom>
          <a:solidFill>
            <a:srgbClr val="41A0DA">
              <a:alpha val="20000"/>
            </a:srgbClr>
          </a:solidFill>
          <a:ln>
            <a:noFill/>
          </a:ln>
        </p:spPr>
        <p:txBody>
          <a:bodyPr lIns="38580" tIns="19289" rIns="38580" bIns="19289"/>
          <a:lstStyle/>
          <a:p>
            <a:endParaRPr lang="en-US" sz="760"/>
          </a:p>
        </p:txBody>
      </p:sp>
      <p:sp>
        <p:nvSpPr>
          <p:cNvPr id="26" name="椭圆 5"/>
          <p:cNvSpPr/>
          <p:nvPr/>
        </p:nvSpPr>
        <p:spPr>
          <a:xfrm>
            <a:off x="5782310" y="2858136"/>
            <a:ext cx="563880" cy="495935"/>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15"/>
          </a:p>
        </p:txBody>
      </p:sp>
      <p:sp>
        <p:nvSpPr>
          <p:cNvPr id="27" name="椭圆 6"/>
          <p:cNvSpPr/>
          <p:nvPr/>
        </p:nvSpPr>
        <p:spPr>
          <a:xfrm>
            <a:off x="8453120" y="2858136"/>
            <a:ext cx="563880" cy="495935"/>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15"/>
          </a:p>
        </p:txBody>
      </p:sp>
      <p:grpSp>
        <p:nvGrpSpPr>
          <p:cNvPr id="22" name="组合 21"/>
          <p:cNvGrpSpPr/>
          <p:nvPr/>
        </p:nvGrpSpPr>
        <p:grpSpPr>
          <a:xfrm>
            <a:off x="2354580" y="3457574"/>
            <a:ext cx="2089150" cy="1404853"/>
            <a:chOff x="1387380" y="2819288"/>
            <a:chExt cx="2666257" cy="2039677"/>
          </a:xfrm>
        </p:grpSpPr>
        <p:grpSp>
          <p:nvGrpSpPr>
            <p:cNvPr id="8" name="组合 7"/>
            <p:cNvGrpSpPr/>
            <p:nvPr/>
          </p:nvGrpSpPr>
          <p:grpSpPr>
            <a:xfrm>
              <a:off x="1387380" y="2941758"/>
              <a:ext cx="2666257" cy="1917207"/>
              <a:chOff x="798971" y="3028375"/>
              <a:chExt cx="2666257" cy="1917207"/>
            </a:xfrm>
          </p:grpSpPr>
          <p:sp>
            <p:nvSpPr>
              <p:cNvPr id="9" name="TextBox 31"/>
              <p:cNvSpPr txBox="1"/>
              <p:nvPr/>
            </p:nvSpPr>
            <p:spPr>
              <a:xfrm flipH="1">
                <a:off x="925161" y="3028375"/>
                <a:ext cx="2412257" cy="70603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defTabSz="685800">
                  <a:defRPr/>
                </a:pPr>
                <a:r>
                  <a:rPr lang="en-US" altLang="zh-CN"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Alarm data analyzation</a:t>
                </a:r>
              </a:p>
            </p:txBody>
          </p:sp>
          <p:sp>
            <p:nvSpPr>
              <p:cNvPr id="10" name="TextBox 32"/>
              <p:cNvSpPr txBox="1"/>
              <p:nvPr/>
            </p:nvSpPr>
            <p:spPr>
              <a:xfrm>
                <a:off x="798971" y="3631271"/>
                <a:ext cx="2666257" cy="1314311"/>
              </a:xfrm>
              <a:prstGeom prst="rect">
                <a:avLst/>
              </a:prstGeom>
              <a:noFill/>
            </p:spPr>
            <p:txBody>
              <a:bodyPr wrap="square">
                <a:spAutoFit/>
                <a:scene3d>
                  <a:camera prst="orthographicFront"/>
                  <a:lightRig rig="threePt" dir="t"/>
                </a:scene3d>
                <a:sp3d contourW="12700"/>
              </a:bodyPr>
              <a:lstStyle/>
              <a:p>
                <a:pPr algn="ctr">
                  <a:lnSpc>
                    <a:spcPct val="130000"/>
                  </a:lnSpc>
                  <a:defRPr/>
                </a:pPr>
                <a:r>
                  <a:rPr lang="en-US" altLang="zh-CN" sz="1400" dirty="0">
                    <a:solidFill>
                      <a:schemeClr val="bg1"/>
                    </a:solidFill>
                    <a:latin typeface="微软雅黑" panose="020B0503020204020204" pitchFamily="34" charset="-122"/>
                    <a:ea typeface="微软雅黑" panose="020B0503020204020204" pitchFamily="34" charset="-122"/>
                  </a:rPr>
                  <a:t>Deal with the alarm log and </a:t>
                </a:r>
                <a:r>
                  <a:rPr lang="en-US" altLang="zh-CN" sz="1400" b="0" i="0" u="none" dirty="0">
                    <a:solidFill>
                      <a:srgbClr val="FFFFFF"/>
                    </a:solidFill>
                    <a:latin typeface="微软雅黑"/>
                  </a:rPr>
                  <a:t>extract</a:t>
                </a:r>
                <a:r>
                  <a:rPr lang="en-US" altLang="zh-CN" sz="1400" dirty="0">
                    <a:solidFill>
                      <a:schemeClr val="bg1"/>
                    </a:solidFill>
                    <a:latin typeface="微软雅黑" panose="020B0503020204020204" pitchFamily="34" charset="-122"/>
                    <a:ea typeface="微软雅黑" panose="020B0503020204020204" pitchFamily="34" charset="-122"/>
                  </a:rPr>
                  <a:t> some useful information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7" name="等腰三角形 16"/>
            <p:cNvSpPr/>
            <p:nvPr/>
          </p:nvSpPr>
          <p:spPr>
            <a:xfrm flipV="1">
              <a:off x="2644680" y="2819288"/>
              <a:ext cx="150038" cy="150038"/>
            </a:xfrm>
            <a:prstGeom prst="triangle">
              <a:avLst/>
            </a:pr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3" name="组合 22"/>
          <p:cNvGrpSpPr/>
          <p:nvPr/>
        </p:nvGrpSpPr>
        <p:grpSpPr>
          <a:xfrm>
            <a:off x="5019675" y="3457575"/>
            <a:ext cx="2089150" cy="1424450"/>
            <a:chOff x="4762060" y="3381673"/>
            <a:chExt cx="2666257" cy="2068129"/>
          </a:xfrm>
        </p:grpSpPr>
        <p:grpSp>
          <p:nvGrpSpPr>
            <p:cNvPr id="11" name="组合 10"/>
            <p:cNvGrpSpPr/>
            <p:nvPr/>
          </p:nvGrpSpPr>
          <p:grpSpPr>
            <a:xfrm>
              <a:off x="4762060" y="3504141"/>
              <a:ext cx="2666257" cy="1945661"/>
              <a:chOff x="827336" y="3590758"/>
              <a:chExt cx="2666257" cy="1945661"/>
            </a:xfrm>
          </p:grpSpPr>
          <p:sp>
            <p:nvSpPr>
              <p:cNvPr id="12" name="TextBox 31"/>
              <p:cNvSpPr txBox="1"/>
              <p:nvPr/>
            </p:nvSpPr>
            <p:spPr>
              <a:xfrm flipH="1">
                <a:off x="994856" y="3590758"/>
                <a:ext cx="2412257" cy="70603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defTabSz="685800">
                  <a:defRPr/>
                </a:pPr>
                <a:r>
                  <a:rPr lang="en-US" altLang="zh-CN"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Delivery network determination</a:t>
                </a:r>
                <a:endParaRPr lang="zh-CN" altLang="en-US"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endParaRPr>
              </a:p>
            </p:txBody>
          </p:sp>
          <p:sp>
            <p:nvSpPr>
              <p:cNvPr id="13" name="TextBox 32"/>
              <p:cNvSpPr txBox="1"/>
              <p:nvPr/>
            </p:nvSpPr>
            <p:spPr>
              <a:xfrm>
                <a:off x="827336" y="4222109"/>
                <a:ext cx="2666257" cy="1314310"/>
              </a:xfrm>
              <a:prstGeom prst="rect">
                <a:avLst/>
              </a:prstGeom>
              <a:noFill/>
            </p:spPr>
            <p:txBody>
              <a:bodyPr wrap="square">
                <a:spAutoFit/>
                <a:scene3d>
                  <a:camera prst="orthographicFront"/>
                  <a:lightRig rig="threePt" dir="t"/>
                </a:scene3d>
                <a:sp3d contourW="12700"/>
              </a:bodyPr>
              <a:lstStyle/>
              <a:p>
                <a:pPr algn="ctr">
                  <a:lnSpc>
                    <a:spcPct val="130000"/>
                  </a:lnSpc>
                  <a:defRPr/>
                </a:pPr>
                <a:r>
                  <a:rPr lang="en-US" altLang="zh-CN" sz="1400" dirty="0">
                    <a:solidFill>
                      <a:schemeClr val="bg1"/>
                    </a:solidFill>
                    <a:latin typeface="微软雅黑" panose="020B0503020204020204" pitchFamily="34" charset="-122"/>
                    <a:ea typeface="微软雅黑" panose="020B0503020204020204" pitchFamily="34" charset="-122"/>
                  </a:rPr>
                  <a:t>determine and draw the alarm transmission network</a:t>
                </a:r>
              </a:p>
            </p:txBody>
          </p:sp>
        </p:grpSp>
        <p:sp>
          <p:nvSpPr>
            <p:cNvPr id="18" name="等腰三角形 17"/>
            <p:cNvSpPr/>
            <p:nvPr/>
          </p:nvSpPr>
          <p:spPr>
            <a:xfrm flipV="1">
              <a:off x="6020980" y="3381673"/>
              <a:ext cx="150038" cy="150038"/>
            </a:xfrm>
            <a:prstGeom prst="triangle">
              <a:avLst/>
            </a:pr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4" name="组合 23"/>
          <p:cNvGrpSpPr/>
          <p:nvPr/>
        </p:nvGrpSpPr>
        <p:grpSpPr>
          <a:xfrm>
            <a:off x="7748270" y="3457574"/>
            <a:ext cx="2089150" cy="1309302"/>
            <a:chOff x="8183743" y="3428692"/>
            <a:chExt cx="2666257" cy="1900949"/>
          </a:xfrm>
        </p:grpSpPr>
        <p:grpSp>
          <p:nvGrpSpPr>
            <p:cNvPr id="14" name="组合 13"/>
            <p:cNvGrpSpPr/>
            <p:nvPr/>
          </p:nvGrpSpPr>
          <p:grpSpPr>
            <a:xfrm>
              <a:off x="8183743" y="3578728"/>
              <a:ext cx="2666257" cy="1750913"/>
              <a:chOff x="902704" y="3665345"/>
              <a:chExt cx="2666257" cy="1750913"/>
            </a:xfrm>
          </p:grpSpPr>
          <p:sp>
            <p:nvSpPr>
              <p:cNvPr id="15" name="TextBox 31"/>
              <p:cNvSpPr txBox="1"/>
              <p:nvPr/>
            </p:nvSpPr>
            <p:spPr>
              <a:xfrm flipH="1">
                <a:off x="955146" y="3665345"/>
                <a:ext cx="2412257" cy="70603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defTabSz="685800">
                  <a:defRPr/>
                </a:pPr>
                <a:r>
                  <a:rPr lang="en-US" altLang="zh-CN"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Root alarm</a:t>
                </a:r>
              </a:p>
              <a:p>
                <a:pPr algn="ctr" defTabSz="685800">
                  <a:defRPr/>
                </a:pPr>
                <a:r>
                  <a:rPr lang="en-US" altLang="zh-CN"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determination</a:t>
                </a:r>
                <a:endParaRPr lang="zh-CN" altLang="en-US"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endParaRPr>
              </a:p>
            </p:txBody>
          </p:sp>
          <p:sp>
            <p:nvSpPr>
              <p:cNvPr id="16" name="TextBox 32"/>
              <p:cNvSpPr txBox="1"/>
              <p:nvPr/>
            </p:nvSpPr>
            <p:spPr>
              <a:xfrm>
                <a:off x="902704" y="4343807"/>
                <a:ext cx="2666257" cy="1072451"/>
              </a:xfrm>
              <a:prstGeom prst="rect">
                <a:avLst/>
              </a:prstGeom>
              <a:noFill/>
            </p:spPr>
            <p:txBody>
              <a:bodyPr wrap="square">
                <a:spAutoFit/>
                <a:scene3d>
                  <a:camera prst="orthographicFront"/>
                  <a:lightRig rig="threePt" dir="t"/>
                </a:scene3d>
                <a:sp3d contourW="12700"/>
              </a:bodyPr>
              <a:lstStyle/>
              <a:p>
                <a:pPr marL="0" lvl="0" algn="ctr"/>
                <a:r>
                  <a:rPr lang="en-US" altLang="zh-CN" sz="1400" b="0" i="0" u="none" dirty="0">
                    <a:solidFill>
                      <a:srgbClr val="FFFFFF"/>
                    </a:solidFill>
                    <a:latin typeface="微软雅黑"/>
                  </a:rPr>
                  <a:t>determine the root alarm and subordinate alarm</a:t>
                </a:r>
              </a:p>
            </p:txBody>
          </p:sp>
        </p:grpSp>
        <p:sp>
          <p:nvSpPr>
            <p:cNvPr id="19" name="等腰三角形 18"/>
            <p:cNvSpPr/>
            <p:nvPr/>
          </p:nvSpPr>
          <p:spPr>
            <a:xfrm flipV="1">
              <a:off x="9367295" y="3428692"/>
              <a:ext cx="150038" cy="150038"/>
            </a:xfrm>
            <a:prstGeom prst="triangle">
              <a:avLst/>
            </a:pr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0" name="文本框 19"/>
          <p:cNvSpPr txBox="1"/>
          <p:nvPr/>
        </p:nvSpPr>
        <p:spPr>
          <a:xfrm>
            <a:off x="3731939" y="713682"/>
            <a:ext cx="4783455" cy="1077218"/>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bg1"/>
                </a:solidFill>
                <a:latin typeface="迷你简菱心" panose="02010609000101010101" pitchFamily="49" charset="-122"/>
                <a:ea typeface="迷你简菱心" panose="02010609000101010101" pitchFamily="49" charset="-122"/>
                <a:cs typeface="经典综艺体简" panose="02010609000101010101" pitchFamily="49" charset="-122"/>
              </a:rPr>
              <a:t>Fault Localization of Loop Network Devices</a:t>
            </a:r>
            <a:endParaRPr lang="zh-CN" altLang="en-US" sz="3200" dirty="0">
              <a:solidFill>
                <a:schemeClr val="bg1"/>
              </a:solidFill>
              <a:latin typeface="迷你简菱心" panose="02010609000101010101" pitchFamily="49" charset="-122"/>
              <a:ea typeface="迷你简菱心" panose="02010609000101010101" pitchFamily="49" charset="-122"/>
              <a:cs typeface="经典综艺体简" panose="02010609000101010101" pitchFamily="49" charset="-122"/>
            </a:endParaRPr>
          </a:p>
        </p:txBody>
      </p:sp>
      <p:sp>
        <p:nvSpPr>
          <p:cNvPr id="21" name="等腰三角形 20"/>
          <p:cNvSpPr/>
          <p:nvPr/>
        </p:nvSpPr>
        <p:spPr>
          <a:xfrm flipH="1" flipV="1">
            <a:off x="5604510" y="1863726"/>
            <a:ext cx="982980" cy="267335"/>
          </a:xfrm>
          <a:prstGeom prst="triangle">
            <a:avLst/>
          </a:pr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lIns="38580" tIns="19289" rIns="38580" bIns="19289"/>
          <a:lstStyle/>
          <a:p>
            <a:endParaRPr lang="zh-CN" altLang="en-US" sz="760"/>
          </a:p>
        </p:txBody>
      </p:sp>
      <p:sp>
        <p:nvSpPr>
          <p:cNvPr id="30" name="diskette_117144"/>
          <p:cNvSpPr>
            <a:spLocks noChangeAspect="1"/>
          </p:cNvSpPr>
          <p:nvPr/>
        </p:nvSpPr>
        <p:spPr bwMode="auto">
          <a:xfrm>
            <a:off x="3145156" y="2858136"/>
            <a:ext cx="507365" cy="50736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33" h="6533">
                <a:moveTo>
                  <a:pt x="6449" y="1641"/>
                </a:moveTo>
                <a:lnTo>
                  <a:pt x="4818" y="76"/>
                </a:lnTo>
                <a:cubicBezTo>
                  <a:pt x="4768" y="26"/>
                  <a:pt x="4700" y="0"/>
                  <a:pt x="4630" y="0"/>
                </a:cubicBezTo>
                <a:lnTo>
                  <a:pt x="272" y="0"/>
                </a:lnTo>
                <a:cubicBezTo>
                  <a:pt x="121" y="0"/>
                  <a:pt x="0" y="121"/>
                  <a:pt x="0" y="272"/>
                </a:cubicBezTo>
                <a:lnTo>
                  <a:pt x="0" y="6261"/>
                </a:lnTo>
                <a:cubicBezTo>
                  <a:pt x="0" y="6412"/>
                  <a:pt x="121" y="6533"/>
                  <a:pt x="272" y="6533"/>
                </a:cubicBezTo>
                <a:lnTo>
                  <a:pt x="6261" y="6533"/>
                </a:lnTo>
                <a:cubicBezTo>
                  <a:pt x="6412" y="6533"/>
                  <a:pt x="6533" y="6412"/>
                  <a:pt x="6533" y="6261"/>
                </a:cubicBezTo>
                <a:lnTo>
                  <a:pt x="6533" y="1837"/>
                </a:lnTo>
                <a:cubicBezTo>
                  <a:pt x="6533" y="1764"/>
                  <a:pt x="6502" y="1692"/>
                  <a:pt x="6449" y="1641"/>
                </a:cubicBezTo>
                <a:close/>
                <a:moveTo>
                  <a:pt x="3814" y="544"/>
                </a:moveTo>
                <a:lnTo>
                  <a:pt x="3814" y="2336"/>
                </a:lnTo>
                <a:lnTo>
                  <a:pt x="1726" y="2336"/>
                </a:lnTo>
                <a:lnTo>
                  <a:pt x="1726" y="544"/>
                </a:lnTo>
                <a:lnTo>
                  <a:pt x="3814" y="544"/>
                </a:lnTo>
                <a:close/>
                <a:moveTo>
                  <a:pt x="5989" y="5989"/>
                </a:moveTo>
                <a:lnTo>
                  <a:pt x="544" y="5989"/>
                </a:lnTo>
                <a:lnTo>
                  <a:pt x="544" y="544"/>
                </a:lnTo>
                <a:lnTo>
                  <a:pt x="1182" y="544"/>
                </a:lnTo>
                <a:lnTo>
                  <a:pt x="1182" y="2608"/>
                </a:lnTo>
                <a:cubicBezTo>
                  <a:pt x="1182" y="2758"/>
                  <a:pt x="1304" y="2880"/>
                  <a:pt x="1454" y="2880"/>
                </a:cubicBezTo>
                <a:lnTo>
                  <a:pt x="4086" y="2880"/>
                </a:lnTo>
                <a:cubicBezTo>
                  <a:pt x="4237" y="2880"/>
                  <a:pt x="4358" y="2758"/>
                  <a:pt x="4358" y="2608"/>
                </a:cubicBezTo>
                <a:lnTo>
                  <a:pt x="4358" y="544"/>
                </a:lnTo>
                <a:lnTo>
                  <a:pt x="4521" y="544"/>
                </a:lnTo>
                <a:lnTo>
                  <a:pt x="5989" y="1953"/>
                </a:lnTo>
                <a:lnTo>
                  <a:pt x="5989" y="5989"/>
                </a:lnTo>
                <a:close/>
              </a:path>
            </a:pathLst>
          </a:cu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380" y="2269323"/>
            <a:ext cx="2565702" cy="1419619"/>
          </a:xfrm>
          <a:prstGeom prst="rect">
            <a:avLst/>
          </a:prstGeom>
          <a:noFill/>
        </p:spPr>
        <p:txBody>
          <a:bodyPr wrap="none" rtlCol="0">
            <a:spAutoFit/>
          </a:bodyPr>
          <a:lstStyle/>
          <a:p>
            <a:pPr defTabSz="685800"/>
            <a:r>
              <a:rPr lang="en-US" altLang="zh-CN" sz="4500" b="1" dirty="0">
                <a:solidFill>
                  <a:srgbClr val="41CFF6"/>
                </a:solidFill>
                <a:latin typeface="微软雅黑" panose="020B0503020204020204" pitchFamily="34" charset="-122"/>
                <a:ea typeface="微软雅黑" panose="020B0503020204020204" pitchFamily="34" charset="-122"/>
              </a:rPr>
              <a:t>PART </a:t>
            </a:r>
            <a:r>
              <a:rPr lang="en-US" altLang="zh-CN" sz="8625" b="1" dirty="0">
                <a:solidFill>
                  <a:srgbClr val="41CFF6"/>
                </a:solidFill>
                <a:latin typeface="微软雅黑" panose="020B0503020204020204" pitchFamily="34" charset="-122"/>
                <a:ea typeface="微软雅黑" panose="020B0503020204020204" pitchFamily="34" charset="-122"/>
              </a:rPr>
              <a:t>3</a:t>
            </a:r>
            <a:endParaRPr lang="zh-CN" altLang="en-US" sz="4500" b="1" dirty="0">
              <a:solidFill>
                <a:srgbClr val="41CFF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8510" y="3688771"/>
            <a:ext cx="6867267"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pPr algn="ctr"/>
            <a:r>
              <a:rPr lang="en-US" sz="4800" dirty="0"/>
              <a:t>Architecture </a:t>
            </a:r>
          </a:p>
          <a:p>
            <a:pPr algn="ctr"/>
            <a:r>
              <a:rPr lang="en-US" sz="4800" dirty="0"/>
              <a:t>design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45607F4C-DCC9-4FAC-9BD2-627B84093C26}"/>
              </a:ext>
            </a:extLst>
          </p:cNvPr>
          <p:cNvGrpSpPr/>
          <p:nvPr/>
        </p:nvGrpSpPr>
        <p:grpSpPr>
          <a:xfrm>
            <a:off x="4904332" y="3838943"/>
            <a:ext cx="6395951" cy="2537723"/>
            <a:chOff x="4904332" y="4011663"/>
            <a:chExt cx="6395951" cy="2537723"/>
          </a:xfrm>
        </p:grpSpPr>
        <p:sp>
          <p:nvSpPr>
            <p:cNvPr id="32" name="矩形 31"/>
            <p:cNvSpPr/>
            <p:nvPr/>
          </p:nvSpPr>
          <p:spPr>
            <a:xfrm>
              <a:off x="9139291" y="5411646"/>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cs typeface="+mn-ea"/>
                  <a:sym typeface="+mn-lt"/>
                </a:rPr>
                <a:t>First</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2" name="组合 1">
              <a:extLst>
                <a:ext uri="{FF2B5EF4-FFF2-40B4-BE49-F238E27FC236}">
                  <a16:creationId xmlns:a16="http://schemas.microsoft.com/office/drawing/2014/main" id="{9803A470-8530-4F39-98EF-C9414AEC8BDE}"/>
                </a:ext>
              </a:extLst>
            </p:cNvPr>
            <p:cNvGrpSpPr/>
            <p:nvPr/>
          </p:nvGrpSpPr>
          <p:grpSpPr>
            <a:xfrm>
              <a:off x="4904332" y="4011663"/>
              <a:ext cx="6395951" cy="2537723"/>
              <a:chOff x="4904332" y="4011663"/>
              <a:chExt cx="6395951" cy="2537723"/>
            </a:xfrm>
          </p:grpSpPr>
          <p:sp>
            <p:nvSpPr>
              <p:cNvPr id="7" name="矩形 6"/>
              <p:cNvSpPr/>
              <p:nvPr/>
            </p:nvSpPr>
            <p:spPr>
              <a:xfrm>
                <a:off x="4904332" y="4011663"/>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9208622" lon="18204200" rev="4025379"/>
                </a:camera>
                <a:lightRig rig="threePt" dir="t"/>
              </a:scene3d>
              <a:sp3d prstMaterial="matte">
                <a:bevelT w="0" h="127000"/>
                <a:bevelB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13" name="直接连接符 12"/>
              <p:cNvCxnSpPr/>
              <p:nvPr/>
            </p:nvCxnSpPr>
            <p:spPr>
              <a:xfrm>
                <a:off x="6967852" y="5604390"/>
                <a:ext cx="2016000" cy="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157365" y="5674979"/>
                <a:ext cx="2142918" cy="874407"/>
              </a:xfrm>
              <a:prstGeom prst="rect">
                <a:avLst/>
              </a:prstGeom>
              <a:noFill/>
            </p:spPr>
            <p:txBody>
              <a:bodyPr wrap="square" rtlCol="0">
                <a:spAutoFit/>
              </a:bodyPr>
              <a:lstStyle/>
              <a:p>
                <a:pPr>
                  <a:lnSpc>
                    <a:spcPct val="150000"/>
                  </a:lnSpc>
                  <a:defRPr/>
                </a:pPr>
                <a:r>
                  <a:rPr lang="en-US" altLang="zh-CN" b="0" i="0" u="none" dirty="0">
                    <a:solidFill>
                      <a:srgbClr val="FFFFFF"/>
                    </a:solidFill>
                    <a:latin typeface="微软雅黑"/>
                  </a:rPr>
                  <a:t>Alarm preprocessing</a:t>
                </a:r>
              </a:p>
            </p:txBody>
          </p:sp>
        </p:grpSp>
      </p:grpSp>
      <p:grpSp>
        <p:nvGrpSpPr>
          <p:cNvPr id="35" name="组合 34">
            <a:extLst>
              <a:ext uri="{FF2B5EF4-FFF2-40B4-BE49-F238E27FC236}">
                <a16:creationId xmlns:a16="http://schemas.microsoft.com/office/drawing/2014/main" id="{5945493A-D08F-4564-BD48-73EAD7A608ED}"/>
              </a:ext>
            </a:extLst>
          </p:cNvPr>
          <p:cNvGrpSpPr/>
          <p:nvPr/>
        </p:nvGrpSpPr>
        <p:grpSpPr>
          <a:xfrm>
            <a:off x="700837" y="3195296"/>
            <a:ext cx="6504902" cy="2301411"/>
            <a:chOff x="700837" y="3368016"/>
            <a:chExt cx="6504902" cy="2301411"/>
          </a:xfrm>
        </p:grpSpPr>
        <p:sp>
          <p:nvSpPr>
            <p:cNvPr id="28" name="矩形 27"/>
            <p:cNvSpPr/>
            <p:nvPr/>
          </p:nvSpPr>
          <p:spPr>
            <a:xfrm>
              <a:off x="1507688" y="4379544"/>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cs typeface="+mn-ea"/>
                  <a:sym typeface="+mn-lt"/>
                </a:rPr>
                <a:t>Second</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9" name="组合 8">
              <a:extLst>
                <a:ext uri="{FF2B5EF4-FFF2-40B4-BE49-F238E27FC236}">
                  <a16:creationId xmlns:a16="http://schemas.microsoft.com/office/drawing/2014/main" id="{68CB9B44-27BC-4AB4-BFB1-90FCE36B7575}"/>
                </a:ext>
              </a:extLst>
            </p:cNvPr>
            <p:cNvGrpSpPr/>
            <p:nvPr/>
          </p:nvGrpSpPr>
          <p:grpSpPr>
            <a:xfrm>
              <a:off x="700837" y="3368016"/>
              <a:ext cx="6504902" cy="2301411"/>
              <a:chOff x="700837" y="3368016"/>
              <a:chExt cx="6504902" cy="2301411"/>
            </a:xfrm>
          </p:grpSpPr>
          <p:sp>
            <p:nvSpPr>
              <p:cNvPr id="6" name="矩形 5"/>
              <p:cNvSpPr/>
              <p:nvPr/>
            </p:nvSpPr>
            <p:spPr>
              <a:xfrm>
                <a:off x="4904328" y="3368016"/>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9015196" lon="17445223" rev="4529324"/>
                </a:camera>
                <a:lightRig rig="threePt" dir="t"/>
              </a:scene3d>
              <a:sp3d prstMaterial="matte">
                <a:bevelT w="0" h="127000"/>
                <a:bevelB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12" name="直接连接符 11"/>
              <p:cNvCxnSpPr/>
              <p:nvPr/>
            </p:nvCxnSpPr>
            <p:spPr>
              <a:xfrm flipH="1">
                <a:off x="3081652" y="4827281"/>
                <a:ext cx="2016000" cy="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0837" y="4765315"/>
                <a:ext cx="214291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FFFFFF"/>
                    </a:solidFill>
                    <a:effectLst/>
                    <a:uLnTx/>
                    <a:uFillTx/>
                    <a:latin typeface="微软雅黑"/>
                    <a:ea typeface="微软雅黑"/>
                    <a:cs typeface="+mn-cs"/>
                  </a:rPr>
                  <a:t>Time window division</a:t>
                </a:r>
              </a:p>
            </p:txBody>
          </p:sp>
        </p:grpSp>
      </p:grpSp>
      <p:grpSp>
        <p:nvGrpSpPr>
          <p:cNvPr id="29" name="组合 28">
            <a:extLst>
              <a:ext uri="{FF2B5EF4-FFF2-40B4-BE49-F238E27FC236}">
                <a16:creationId xmlns:a16="http://schemas.microsoft.com/office/drawing/2014/main" id="{41B83F4F-0E1D-4FBF-B716-86E977D8C5CE}"/>
              </a:ext>
            </a:extLst>
          </p:cNvPr>
          <p:cNvGrpSpPr/>
          <p:nvPr/>
        </p:nvGrpSpPr>
        <p:grpSpPr>
          <a:xfrm>
            <a:off x="4904334" y="991175"/>
            <a:ext cx="6395973" cy="2301411"/>
            <a:chOff x="4904334" y="1163895"/>
            <a:chExt cx="6395973" cy="2301411"/>
          </a:xfrm>
        </p:grpSpPr>
        <p:sp>
          <p:nvSpPr>
            <p:cNvPr id="30" name="矩形 29"/>
            <p:cNvSpPr/>
            <p:nvPr/>
          </p:nvSpPr>
          <p:spPr>
            <a:xfrm>
              <a:off x="9225086" y="1851741"/>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cs typeface="+mn-ea"/>
                  <a:sym typeface="+mn-lt"/>
                </a:rPr>
                <a:t>Fifth</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26" name="组合 25">
              <a:extLst>
                <a:ext uri="{FF2B5EF4-FFF2-40B4-BE49-F238E27FC236}">
                  <a16:creationId xmlns:a16="http://schemas.microsoft.com/office/drawing/2014/main" id="{AF732E16-728B-42EB-9B2E-34B1D579C3DC}"/>
                </a:ext>
              </a:extLst>
            </p:cNvPr>
            <p:cNvGrpSpPr/>
            <p:nvPr/>
          </p:nvGrpSpPr>
          <p:grpSpPr>
            <a:xfrm>
              <a:off x="4904334" y="1163895"/>
              <a:ext cx="4079518" cy="2301411"/>
              <a:chOff x="4904334" y="1163895"/>
              <a:chExt cx="4079518" cy="2301411"/>
            </a:xfrm>
          </p:grpSpPr>
          <p:sp>
            <p:nvSpPr>
              <p:cNvPr id="3" name="矩形 2"/>
              <p:cNvSpPr/>
              <p:nvPr/>
            </p:nvSpPr>
            <p:spPr>
              <a:xfrm>
                <a:off x="4904334" y="1163895"/>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9101517" lon="14565813" rev="6532908"/>
                </a:camera>
                <a:lightRig rig="threePt" dir="t"/>
              </a:scene3d>
              <a:sp3d prstMaterial="matte">
                <a:bevelT w="0" h="114300"/>
                <a:bevelB w="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8" name="直接连接符 7"/>
              <p:cNvCxnSpPr/>
              <p:nvPr/>
            </p:nvCxnSpPr>
            <p:spPr>
              <a:xfrm>
                <a:off x="6967852" y="2198381"/>
                <a:ext cx="2016000" cy="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9157389" y="2258659"/>
              <a:ext cx="2142918" cy="369332"/>
            </a:xfrm>
            <a:prstGeom prst="rect">
              <a:avLst/>
            </a:prstGeom>
            <a:noFill/>
          </p:spPr>
          <p:txBody>
            <a:bodyPr wrap="square" rtlCol="0">
              <a:spAutoFit/>
            </a:bodyPr>
            <a:lstStyle/>
            <a:p>
              <a:pPr marL="0" lvl="0" indent="0" algn="l"/>
              <a:r>
                <a:rPr lang="en-US" altLang="zh-CN" b="0" i="0" u="none" dirty="0">
                  <a:solidFill>
                    <a:srgbClr val="FFFFFF"/>
                  </a:solidFill>
                  <a:latin typeface="微软雅黑"/>
                </a:rPr>
                <a:t>Result output</a:t>
              </a:r>
            </a:p>
          </p:txBody>
        </p:sp>
      </p:grpSp>
      <p:grpSp>
        <p:nvGrpSpPr>
          <p:cNvPr id="33" name="组合 32">
            <a:extLst>
              <a:ext uri="{FF2B5EF4-FFF2-40B4-BE49-F238E27FC236}">
                <a16:creationId xmlns:a16="http://schemas.microsoft.com/office/drawing/2014/main" id="{C5156C81-CFB4-4537-8764-093A724F02CF}"/>
              </a:ext>
            </a:extLst>
          </p:cNvPr>
          <p:cNvGrpSpPr/>
          <p:nvPr/>
        </p:nvGrpSpPr>
        <p:grpSpPr>
          <a:xfrm>
            <a:off x="4904322" y="2512350"/>
            <a:ext cx="6395973" cy="2301411"/>
            <a:chOff x="4904322" y="2685070"/>
            <a:chExt cx="6395973" cy="2301411"/>
          </a:xfrm>
        </p:grpSpPr>
        <p:sp>
          <p:nvSpPr>
            <p:cNvPr id="31" name="矩形 30"/>
            <p:cNvSpPr/>
            <p:nvPr/>
          </p:nvSpPr>
          <p:spPr>
            <a:xfrm>
              <a:off x="9233577" y="3583473"/>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cs typeface="+mn-ea"/>
                  <a:sym typeface="+mn-lt"/>
                </a:rPr>
                <a:t>Third</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grpSp>
          <p:nvGrpSpPr>
            <p:cNvPr id="16" name="组合 15">
              <a:extLst>
                <a:ext uri="{FF2B5EF4-FFF2-40B4-BE49-F238E27FC236}">
                  <a16:creationId xmlns:a16="http://schemas.microsoft.com/office/drawing/2014/main" id="{5446C4DB-22F7-40BD-808A-543C607DAE27}"/>
                </a:ext>
              </a:extLst>
            </p:cNvPr>
            <p:cNvGrpSpPr/>
            <p:nvPr/>
          </p:nvGrpSpPr>
          <p:grpSpPr>
            <a:xfrm>
              <a:off x="4904322" y="2685070"/>
              <a:ext cx="6395973" cy="2301411"/>
              <a:chOff x="4904322" y="2685070"/>
              <a:chExt cx="6395973" cy="2301411"/>
            </a:xfrm>
          </p:grpSpPr>
          <p:sp>
            <p:nvSpPr>
              <p:cNvPr id="5" name="矩形 4"/>
              <p:cNvSpPr/>
              <p:nvPr/>
            </p:nvSpPr>
            <p:spPr>
              <a:xfrm>
                <a:off x="4904322" y="2685070"/>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8913028" lon="16623197" rev="5101119"/>
                </a:camera>
                <a:lightRig rig="threePt" dir="t"/>
              </a:scene3d>
              <a:sp3d prstMaterial="matte">
                <a:bevelT w="0" h="127000"/>
                <a:bevelB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11" name="直接连接符 10"/>
              <p:cNvCxnSpPr/>
              <p:nvPr/>
            </p:nvCxnSpPr>
            <p:spPr>
              <a:xfrm>
                <a:off x="6967852" y="4011663"/>
                <a:ext cx="2016000" cy="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157377" y="3966819"/>
                <a:ext cx="2142918" cy="646331"/>
              </a:xfrm>
              <a:prstGeom prst="rect">
                <a:avLst/>
              </a:prstGeom>
              <a:noFill/>
            </p:spPr>
            <p:txBody>
              <a:bodyPr wrap="square" rtlCol="0">
                <a:spAutoFit/>
              </a:bodyPr>
              <a:lstStyle/>
              <a:p>
                <a:pPr marL="0" lvl="0" indent="0" algn="l"/>
                <a:r>
                  <a:rPr lang="en-US" altLang="zh-CN" b="0" i="0" u="none" dirty="0">
                    <a:solidFill>
                      <a:srgbClr val="FFFFFF"/>
                    </a:solidFill>
                    <a:latin typeface="微软雅黑"/>
                  </a:rPr>
                  <a:t>association analysis </a:t>
                </a:r>
              </a:p>
            </p:txBody>
          </p:sp>
        </p:grpSp>
      </p:grpSp>
      <p:grpSp>
        <p:nvGrpSpPr>
          <p:cNvPr id="36" name="组合 35">
            <a:extLst>
              <a:ext uri="{FF2B5EF4-FFF2-40B4-BE49-F238E27FC236}">
                <a16:creationId xmlns:a16="http://schemas.microsoft.com/office/drawing/2014/main" id="{57841782-9F9A-4104-9E2F-26DBD9B11D90}"/>
              </a:ext>
            </a:extLst>
          </p:cNvPr>
          <p:cNvGrpSpPr/>
          <p:nvPr/>
        </p:nvGrpSpPr>
        <p:grpSpPr>
          <a:xfrm>
            <a:off x="761091" y="1784112"/>
            <a:ext cx="6444642" cy="2301411"/>
            <a:chOff x="761091" y="1956832"/>
            <a:chExt cx="6444642" cy="2301411"/>
          </a:xfrm>
        </p:grpSpPr>
        <p:sp>
          <p:nvSpPr>
            <p:cNvPr id="27" name="矩形 26"/>
            <p:cNvSpPr/>
            <p:nvPr/>
          </p:nvSpPr>
          <p:spPr>
            <a:xfrm>
              <a:off x="1522145" y="2614656"/>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grpSp>
          <p:nvGrpSpPr>
            <p:cNvPr id="25" name="组合 24">
              <a:extLst>
                <a:ext uri="{FF2B5EF4-FFF2-40B4-BE49-F238E27FC236}">
                  <a16:creationId xmlns:a16="http://schemas.microsoft.com/office/drawing/2014/main" id="{C791DEB3-F441-45F9-9864-D0D9AC232282}"/>
                </a:ext>
              </a:extLst>
            </p:cNvPr>
            <p:cNvGrpSpPr/>
            <p:nvPr/>
          </p:nvGrpSpPr>
          <p:grpSpPr>
            <a:xfrm>
              <a:off x="761091" y="1956832"/>
              <a:ext cx="6444642" cy="2301411"/>
              <a:chOff x="761091" y="1956832"/>
              <a:chExt cx="6444642" cy="2301411"/>
            </a:xfrm>
          </p:grpSpPr>
          <p:sp>
            <p:nvSpPr>
              <p:cNvPr id="14" name="文本框 13"/>
              <p:cNvSpPr txBox="1"/>
              <p:nvPr/>
            </p:nvSpPr>
            <p:spPr>
              <a:xfrm>
                <a:off x="1475038" y="2589280"/>
                <a:ext cx="142683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alpha val="80000"/>
                      </a:prstClr>
                    </a:solidFill>
                    <a:effectLst/>
                    <a:uLnTx/>
                    <a:uFillTx/>
                    <a:cs typeface="+mn-ea"/>
                    <a:sym typeface="+mn-lt"/>
                  </a:rPr>
                  <a:t>Fourth</a:t>
                </a:r>
                <a:endParaRPr kumimoji="0" lang="zh-CN" altLang="en-US" sz="2400" b="0" i="0" u="none" strike="noStrike" kern="1200" cap="none" spc="0" normalizeH="0" baseline="0" noProof="0" dirty="0">
                  <a:ln>
                    <a:noFill/>
                  </a:ln>
                  <a:solidFill>
                    <a:prstClr val="white">
                      <a:alpha val="80000"/>
                    </a:prstClr>
                  </a:solidFill>
                  <a:effectLst/>
                  <a:uLnTx/>
                  <a:uFillTx/>
                  <a:cs typeface="+mn-ea"/>
                  <a:sym typeface="+mn-lt"/>
                </a:endParaRPr>
              </a:p>
            </p:txBody>
          </p:sp>
          <p:sp>
            <p:nvSpPr>
              <p:cNvPr id="15" name="文本框 14"/>
              <p:cNvSpPr txBox="1"/>
              <p:nvPr/>
            </p:nvSpPr>
            <p:spPr>
              <a:xfrm>
                <a:off x="761091" y="3050945"/>
                <a:ext cx="214291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FFFFFF"/>
                    </a:solidFill>
                    <a:effectLst/>
                    <a:uLnTx/>
                    <a:uFillTx/>
                    <a:latin typeface="微软雅黑"/>
                    <a:ea typeface="微软雅黑"/>
                    <a:cs typeface="+mn-cs"/>
                  </a:rPr>
                  <a:t>Network topology</a:t>
                </a:r>
              </a:p>
            </p:txBody>
          </p:sp>
          <p:sp>
            <p:nvSpPr>
              <p:cNvPr id="4" name="矩形 3"/>
              <p:cNvSpPr/>
              <p:nvPr/>
            </p:nvSpPr>
            <p:spPr>
              <a:xfrm>
                <a:off x="4904322" y="1956832"/>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8951821" lon="15359880" rev="5991063"/>
                </a:camera>
                <a:lightRig rig="threePt" dir="t"/>
              </a:scene3d>
              <a:sp3d prstMaterial="matte">
                <a:bevelT w="0" h="127000"/>
                <a:bevelB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10" name="直接连接符 9"/>
              <p:cNvCxnSpPr/>
              <p:nvPr/>
            </p:nvCxnSpPr>
            <p:spPr>
              <a:xfrm flipH="1">
                <a:off x="3081652" y="3100081"/>
                <a:ext cx="2016000" cy="0"/>
              </a:xfrm>
              <a:prstGeom prst="line">
                <a:avLst/>
              </a:prstGeom>
              <a:ln w="3175" cmpd="sng">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grpSp>
      </p:grpSp>
      <p:sp>
        <p:nvSpPr>
          <p:cNvPr id="40" name="文本框 39"/>
          <p:cNvSpPr txBox="1"/>
          <p:nvPr/>
        </p:nvSpPr>
        <p:spPr>
          <a:xfrm>
            <a:off x="606956" y="575889"/>
            <a:ext cx="4031902" cy="707886"/>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t>Architecture</a:t>
            </a:r>
            <a:endParaRPr kumimoji="0" lang="zh-CN" altLang="en-US" sz="4000" b="1" i="0" u="none" strike="noStrike" kern="1200" cap="none" spc="0" normalizeH="0" baseline="0" noProof="0" dirty="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latin typeface="+mn-lt"/>
              <a:cs typeface="+mn-ea"/>
              <a:sym typeface="+mn-lt"/>
            </a:endParaRPr>
          </a:p>
        </p:txBody>
      </p:sp>
    </p:spTree>
    <p:extLst>
      <p:ext uri="{BB962C8B-B14F-4D97-AF65-F5344CB8AC3E}">
        <p14:creationId xmlns:p14="http://schemas.microsoft.com/office/powerpoint/2010/main" val="156035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4">
            <a:extLst>
              <a:ext uri="{FF2B5EF4-FFF2-40B4-BE49-F238E27FC236}">
                <a16:creationId xmlns:a16="http://schemas.microsoft.com/office/drawing/2014/main" id="{195373A7-5979-4F27-8BE2-937098566C05}"/>
              </a:ext>
            </a:extLst>
          </p:cNvPr>
          <p:cNvSpPr/>
          <p:nvPr/>
        </p:nvSpPr>
        <p:spPr>
          <a:xfrm>
            <a:off x="4420931" y="2687248"/>
            <a:ext cx="3144410" cy="3485225"/>
          </a:xfrm>
          <a:prstGeom prst="roundRect">
            <a:avLst>
              <a:gd name="adj" fmla="val 3487"/>
            </a:avLst>
          </a:prstGeom>
          <a:solidFill>
            <a:schemeClr val="bg1"/>
          </a:solidFill>
          <a:ln>
            <a:solidFill>
              <a:srgbClr val="15B0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a:buChar char="•"/>
            </a:pPr>
            <a:r>
              <a:rPr lang="en-US" b="0" i="0" u="none" dirty="0">
                <a:solidFill>
                  <a:srgbClr val="000000"/>
                </a:solidFill>
                <a:latin typeface="微软雅黑"/>
              </a:rPr>
              <a:t>Use natural language processing</a:t>
            </a:r>
          </a:p>
          <a:p>
            <a:pPr marL="342900" indent="-342900">
              <a:buFont typeface="Arial"/>
              <a:buChar char="•"/>
            </a:pPr>
            <a:endParaRPr lang="en-US" b="0" i="0" u="none" dirty="0">
              <a:solidFill>
                <a:srgbClr val="000000"/>
              </a:solidFill>
              <a:latin typeface="微软雅黑"/>
            </a:endParaRPr>
          </a:p>
          <a:p>
            <a:pPr marL="342900" indent="-342900">
              <a:buFont typeface="Arial"/>
              <a:buChar char="•"/>
            </a:pPr>
            <a:r>
              <a:rPr lang="en-US" b="0" i="0" u="none" dirty="0">
                <a:solidFill>
                  <a:srgbClr val="000000"/>
                </a:solidFill>
                <a:latin typeface="微软雅黑"/>
              </a:rPr>
              <a:t>Extract the first five keywords</a:t>
            </a:r>
          </a:p>
          <a:p>
            <a:pPr marL="342900" indent="-342900">
              <a:buFont typeface="Arial"/>
              <a:buChar char="•"/>
            </a:pPr>
            <a:endParaRPr lang="en-US" b="0" i="0" u="none" dirty="0">
              <a:solidFill>
                <a:srgbClr val="000000"/>
              </a:solidFill>
              <a:latin typeface="微软雅黑"/>
            </a:endParaRPr>
          </a:p>
          <a:p>
            <a:pPr marL="342900" indent="-342900">
              <a:buFont typeface="Arial"/>
              <a:buChar char="•"/>
            </a:pPr>
            <a:r>
              <a:rPr lang="en-US" dirty="0">
                <a:solidFill>
                  <a:srgbClr val="000000"/>
                </a:solidFill>
                <a:latin typeface="微软雅黑"/>
              </a:rPr>
              <a:t>Regularization method</a:t>
            </a:r>
          </a:p>
          <a:p>
            <a:pPr marL="342900" indent="-342900">
              <a:buFont typeface="Arial"/>
              <a:buChar char="•"/>
            </a:pPr>
            <a:endParaRPr lang="en-US" b="0" i="0" u="none" dirty="0">
              <a:solidFill>
                <a:srgbClr val="000000"/>
              </a:solidFill>
              <a:latin typeface="微软雅黑"/>
            </a:endParaRPr>
          </a:p>
          <a:p>
            <a:pPr marL="342900" indent="-342900">
              <a:buFont typeface="Arial"/>
              <a:buChar char="•"/>
            </a:pPr>
            <a:endParaRPr lang="en-US" b="0" i="0" u="none" dirty="0">
              <a:solidFill>
                <a:srgbClr val="000000"/>
              </a:solidFill>
              <a:latin typeface="微软雅黑"/>
            </a:endParaRPr>
          </a:p>
        </p:txBody>
      </p:sp>
      <p:sp>
        <p:nvSpPr>
          <p:cNvPr id="4" name="圆角矩形 5">
            <a:extLst>
              <a:ext uri="{FF2B5EF4-FFF2-40B4-BE49-F238E27FC236}">
                <a16:creationId xmlns:a16="http://schemas.microsoft.com/office/drawing/2014/main" id="{9C02197E-F388-41E3-9DFF-8D8A5713438C}"/>
              </a:ext>
            </a:extLst>
          </p:cNvPr>
          <p:cNvSpPr/>
          <p:nvPr/>
        </p:nvSpPr>
        <p:spPr>
          <a:xfrm>
            <a:off x="8552700" y="2761696"/>
            <a:ext cx="3144410" cy="3485225"/>
          </a:xfrm>
          <a:prstGeom prst="roundRect">
            <a:avLst>
              <a:gd name="adj" fmla="val 3487"/>
            </a:avLst>
          </a:prstGeom>
          <a:solidFill>
            <a:schemeClr val="bg1"/>
          </a:solidFill>
          <a:ln>
            <a:solidFill>
              <a:srgbClr val="15B0B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a:buChar char="•"/>
            </a:pPr>
            <a:r>
              <a:rPr lang="en-US" b="0" i="0" u="none" dirty="0">
                <a:solidFill>
                  <a:srgbClr val="000000"/>
                </a:solidFill>
                <a:latin typeface="微软雅黑"/>
              </a:rPr>
              <a:t>Delete duplicate alarms</a:t>
            </a:r>
          </a:p>
          <a:p>
            <a:pPr marL="285750" lvl="0" indent="-285750" algn="l">
              <a:buFont typeface="Arial"/>
              <a:buChar char="•"/>
            </a:pPr>
            <a:endParaRPr lang="en-US" b="0" i="0" u="none" dirty="0">
              <a:solidFill>
                <a:srgbClr val="000000"/>
              </a:solidFill>
              <a:latin typeface="微软雅黑"/>
            </a:endParaRPr>
          </a:p>
          <a:p>
            <a:pPr marL="285750" lvl="0" indent="-285750" algn="l">
              <a:buFont typeface="Arial"/>
              <a:buChar char="•"/>
            </a:pPr>
            <a:r>
              <a:rPr lang="en-US" b="0" i="0" u="none" dirty="0">
                <a:solidFill>
                  <a:srgbClr val="000000"/>
                </a:solidFill>
                <a:latin typeface="微软雅黑"/>
              </a:rPr>
              <a:t>Delete the high frequency data </a:t>
            </a:r>
          </a:p>
          <a:p>
            <a:pPr marL="285750" lvl="0" indent="-285750" algn="l">
              <a:buFont typeface="Arial"/>
              <a:buChar char="•"/>
            </a:pPr>
            <a:endParaRPr lang="en-US" b="0" i="0" u="none" dirty="0">
              <a:solidFill>
                <a:srgbClr val="000000"/>
              </a:solidFill>
              <a:latin typeface="微软雅黑"/>
            </a:endParaRPr>
          </a:p>
          <a:p>
            <a:pPr marL="285750" lvl="0" indent="-285750" algn="l">
              <a:buFont typeface="Arial"/>
              <a:buChar char="•"/>
            </a:pPr>
            <a:r>
              <a:rPr lang="en-US" dirty="0">
                <a:solidFill>
                  <a:srgbClr val="000000"/>
                </a:solidFill>
                <a:latin typeface="微软雅黑"/>
              </a:rPr>
              <a:t>Delete low level a</a:t>
            </a:r>
            <a:r>
              <a:rPr lang="en-US" b="0" i="0" u="none" dirty="0">
                <a:solidFill>
                  <a:srgbClr val="000000"/>
                </a:solidFill>
                <a:latin typeface="微软雅黑"/>
              </a:rPr>
              <a:t>larm</a:t>
            </a:r>
          </a:p>
        </p:txBody>
      </p:sp>
      <p:sp>
        <p:nvSpPr>
          <p:cNvPr id="5" name="矩形 4">
            <a:extLst>
              <a:ext uri="{FF2B5EF4-FFF2-40B4-BE49-F238E27FC236}">
                <a16:creationId xmlns:a16="http://schemas.microsoft.com/office/drawing/2014/main" id="{7DF66FA1-B95B-4FF5-A96C-4FFFB6DFBA73}"/>
              </a:ext>
            </a:extLst>
          </p:cNvPr>
          <p:cNvSpPr/>
          <p:nvPr/>
        </p:nvSpPr>
        <p:spPr>
          <a:xfrm>
            <a:off x="4794200" y="1859449"/>
            <a:ext cx="766916" cy="275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EB95C71E-43D1-470E-B669-3818C87764C3}"/>
              </a:ext>
            </a:extLst>
          </p:cNvPr>
          <p:cNvCxnSpPr/>
          <p:nvPr/>
        </p:nvCxnSpPr>
        <p:spPr>
          <a:xfrm flipV="1">
            <a:off x="5993136" y="2125423"/>
            <a:ext cx="5715" cy="583565"/>
          </a:xfrm>
          <a:prstGeom prst="line">
            <a:avLst/>
          </a:prstGeom>
          <a:ln>
            <a:solidFill>
              <a:srgbClr val="14AEBD"/>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4EE59D20-4736-4C43-B1C4-16368DCF595D}"/>
              </a:ext>
            </a:extLst>
          </p:cNvPr>
          <p:cNvGrpSpPr/>
          <p:nvPr/>
        </p:nvGrpSpPr>
        <p:grpSpPr>
          <a:xfrm>
            <a:off x="115378" y="1215673"/>
            <a:ext cx="11961243" cy="701025"/>
            <a:chOff x="763328" y="1192813"/>
            <a:chExt cx="9026525" cy="410210"/>
          </a:xfrm>
          <a:solidFill>
            <a:srgbClr val="002060"/>
          </a:solidFill>
        </p:grpSpPr>
        <p:sp>
          <p:nvSpPr>
            <p:cNvPr id="9" name="圆角矩形 34">
              <a:extLst>
                <a:ext uri="{FF2B5EF4-FFF2-40B4-BE49-F238E27FC236}">
                  <a16:creationId xmlns:a16="http://schemas.microsoft.com/office/drawing/2014/main" id="{2A804AC9-2BC0-4467-98DE-47DFF44F5474}"/>
                </a:ext>
              </a:extLst>
            </p:cNvPr>
            <p:cNvSpPr/>
            <p:nvPr/>
          </p:nvSpPr>
          <p:spPr>
            <a:xfrm>
              <a:off x="763328" y="1192813"/>
              <a:ext cx="9026525" cy="410210"/>
            </a:xfrm>
            <a:prstGeom prst="roundRect">
              <a:avLst/>
            </a:prstGeom>
            <a:grpFill/>
            <a:ln>
              <a:solidFill>
                <a:srgbClr val="14AE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a:extLst>
                <a:ext uri="{FF2B5EF4-FFF2-40B4-BE49-F238E27FC236}">
                  <a16:creationId xmlns:a16="http://schemas.microsoft.com/office/drawing/2014/main" id="{300FF510-8117-4D38-B095-E4F18977FEFF}"/>
                </a:ext>
              </a:extLst>
            </p:cNvPr>
            <p:cNvSpPr/>
            <p:nvPr/>
          </p:nvSpPr>
          <p:spPr>
            <a:xfrm>
              <a:off x="4439573" y="1316707"/>
              <a:ext cx="1674033" cy="216117"/>
            </a:xfrm>
            <a:prstGeom prst="rect">
              <a:avLst/>
            </a:prstGeom>
            <a:grpFill/>
          </p:spPr>
          <p:txBody>
            <a:bodyPr wrap="square">
              <a:spAutoFit/>
            </a:bodyPr>
            <a:lstStyle/>
            <a:p>
              <a:pPr marL="0" lvl="0" algn="l"/>
              <a:r>
                <a:rPr lang="en-US" b="0" i="0" u="none" dirty="0">
                  <a:solidFill>
                    <a:srgbClr val="FFFFFF"/>
                  </a:solidFill>
                  <a:latin typeface="宋体"/>
                </a:rPr>
                <a:t>Add brief name</a:t>
              </a:r>
            </a:p>
          </p:txBody>
        </p:sp>
        <p:sp>
          <p:nvSpPr>
            <p:cNvPr id="11" name="矩形 10">
              <a:extLst>
                <a:ext uri="{FF2B5EF4-FFF2-40B4-BE49-F238E27FC236}">
                  <a16:creationId xmlns:a16="http://schemas.microsoft.com/office/drawing/2014/main" id="{D03F1417-886E-4B2E-AA25-8B8D69EF8359}"/>
                </a:ext>
              </a:extLst>
            </p:cNvPr>
            <p:cNvSpPr/>
            <p:nvPr/>
          </p:nvSpPr>
          <p:spPr>
            <a:xfrm>
              <a:off x="7584252" y="1316707"/>
              <a:ext cx="1540732" cy="216117"/>
            </a:xfrm>
            <a:prstGeom prst="rect">
              <a:avLst/>
            </a:prstGeom>
            <a:grpFill/>
          </p:spPr>
          <p:txBody>
            <a:bodyPr wrap="square">
              <a:spAutoFit/>
            </a:bodyPr>
            <a:lstStyle/>
            <a:p>
              <a:pPr marL="0" lvl="0" algn="l"/>
              <a:r>
                <a:rPr lang="en-US" b="0" i="0" u="none" dirty="0">
                  <a:solidFill>
                    <a:srgbClr val="FFFFFF"/>
                  </a:solidFill>
                  <a:latin typeface="宋体"/>
                </a:rPr>
                <a:t>Eliminate alarm</a:t>
              </a:r>
            </a:p>
          </p:txBody>
        </p:sp>
        <p:sp>
          <p:nvSpPr>
            <p:cNvPr id="13" name="矩形 12">
              <a:extLst>
                <a:ext uri="{FF2B5EF4-FFF2-40B4-BE49-F238E27FC236}">
                  <a16:creationId xmlns:a16="http://schemas.microsoft.com/office/drawing/2014/main" id="{530207DA-BE14-480C-BD94-0F1410861C59}"/>
                </a:ext>
              </a:extLst>
            </p:cNvPr>
            <p:cNvSpPr/>
            <p:nvPr/>
          </p:nvSpPr>
          <p:spPr>
            <a:xfrm>
              <a:off x="1137876" y="1302679"/>
              <a:ext cx="1831051" cy="216117"/>
            </a:xfrm>
            <a:prstGeom prst="rect">
              <a:avLst/>
            </a:prstGeom>
            <a:grpFill/>
          </p:spPr>
          <p:txBody>
            <a:bodyPr wrap="square">
              <a:spAutoFit/>
            </a:bodyPr>
            <a:lstStyle/>
            <a:p>
              <a:pPr marL="0" lvl="0" algn="l"/>
              <a:r>
                <a:rPr lang="en-US" dirty="0">
                  <a:solidFill>
                    <a:srgbClr val="FFFFFF"/>
                  </a:solidFill>
                  <a:latin typeface="宋体"/>
                </a:rPr>
                <a:t>E</a:t>
              </a:r>
              <a:r>
                <a:rPr lang="en-US" b="0" i="0" u="none" dirty="0">
                  <a:solidFill>
                    <a:srgbClr val="FFFFFF"/>
                  </a:solidFill>
                  <a:latin typeface="宋体"/>
                </a:rPr>
                <a:t>xtract information</a:t>
              </a:r>
            </a:p>
          </p:txBody>
        </p:sp>
      </p:grpSp>
      <p:sp>
        <p:nvSpPr>
          <p:cNvPr id="14" name="椭圆 13">
            <a:extLst>
              <a:ext uri="{FF2B5EF4-FFF2-40B4-BE49-F238E27FC236}">
                <a16:creationId xmlns:a16="http://schemas.microsoft.com/office/drawing/2014/main" id="{0F8BFE6E-1B94-4AD4-A80E-58BAA559D783}"/>
              </a:ext>
            </a:extLst>
          </p:cNvPr>
          <p:cNvSpPr/>
          <p:nvPr/>
        </p:nvSpPr>
        <p:spPr>
          <a:xfrm>
            <a:off x="1744527" y="2401697"/>
            <a:ext cx="180000" cy="180000"/>
          </a:xfrm>
          <a:prstGeom prst="ellipse">
            <a:avLst/>
          </a:prstGeom>
          <a:solidFill>
            <a:srgbClr val="14A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8A32E00-3BDB-42F8-BCDF-165B0B8D5353}"/>
              </a:ext>
            </a:extLst>
          </p:cNvPr>
          <p:cNvSpPr/>
          <p:nvPr/>
        </p:nvSpPr>
        <p:spPr>
          <a:xfrm>
            <a:off x="5906064" y="2468915"/>
            <a:ext cx="180000" cy="180000"/>
          </a:xfrm>
          <a:prstGeom prst="ellipse">
            <a:avLst/>
          </a:prstGeom>
          <a:solidFill>
            <a:srgbClr val="14A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FD169FB-86BB-4798-8572-0AF3F4D6B90C}"/>
              </a:ext>
            </a:extLst>
          </p:cNvPr>
          <p:cNvSpPr/>
          <p:nvPr/>
        </p:nvSpPr>
        <p:spPr>
          <a:xfrm>
            <a:off x="10087602" y="2581697"/>
            <a:ext cx="180000" cy="180000"/>
          </a:xfrm>
          <a:prstGeom prst="ellipse">
            <a:avLst/>
          </a:prstGeom>
          <a:solidFill>
            <a:srgbClr val="14A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377CD2A8-10A4-4FE3-8FBE-B0435F906F1F}"/>
              </a:ext>
            </a:extLst>
          </p:cNvPr>
          <p:cNvCxnSpPr/>
          <p:nvPr/>
        </p:nvCxnSpPr>
        <p:spPr>
          <a:xfrm flipV="1">
            <a:off x="10174760" y="2199914"/>
            <a:ext cx="5715" cy="583565"/>
          </a:xfrm>
          <a:prstGeom prst="line">
            <a:avLst/>
          </a:prstGeom>
          <a:ln>
            <a:solidFill>
              <a:srgbClr val="14AEBD"/>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03E74DA-64C6-48AC-9CC3-F60AAFB98D57}"/>
              </a:ext>
            </a:extLst>
          </p:cNvPr>
          <p:cNvCxnSpPr/>
          <p:nvPr/>
        </p:nvCxnSpPr>
        <p:spPr>
          <a:xfrm flipV="1">
            <a:off x="1834527" y="1999940"/>
            <a:ext cx="5715" cy="583565"/>
          </a:xfrm>
          <a:prstGeom prst="line">
            <a:avLst/>
          </a:prstGeom>
          <a:ln>
            <a:solidFill>
              <a:srgbClr val="14AEBD"/>
            </a:solidFill>
            <a:prstDash val="dash"/>
          </a:ln>
        </p:spPr>
        <p:style>
          <a:lnRef idx="1">
            <a:schemeClr val="accent1"/>
          </a:lnRef>
          <a:fillRef idx="0">
            <a:schemeClr val="accent1"/>
          </a:fillRef>
          <a:effectRef idx="0">
            <a:schemeClr val="accent1"/>
          </a:effectRef>
          <a:fontRef idx="minor">
            <a:schemeClr val="tx1"/>
          </a:fontRef>
        </p:style>
      </p:cxnSp>
      <p:sp>
        <p:nvSpPr>
          <p:cNvPr id="19" name="圆角矩形 62">
            <a:extLst>
              <a:ext uri="{FF2B5EF4-FFF2-40B4-BE49-F238E27FC236}">
                <a16:creationId xmlns:a16="http://schemas.microsoft.com/office/drawing/2014/main" id="{E8E2EDFB-7153-4841-B875-A9511DDDDBEF}"/>
              </a:ext>
            </a:extLst>
          </p:cNvPr>
          <p:cNvSpPr/>
          <p:nvPr/>
        </p:nvSpPr>
        <p:spPr>
          <a:xfrm>
            <a:off x="363313" y="2664958"/>
            <a:ext cx="3070259" cy="3485225"/>
          </a:xfrm>
          <a:prstGeom prst="roundRect">
            <a:avLst>
              <a:gd name="adj" fmla="val 3487"/>
            </a:avLst>
          </a:prstGeom>
          <a:solidFill>
            <a:schemeClr val="bg1"/>
          </a:solidFill>
          <a:ln>
            <a:solidFill>
              <a:srgbClr val="15B0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b="0" i="0" u="none" dirty="0">
                <a:solidFill>
                  <a:srgbClr val="000000"/>
                </a:solidFill>
                <a:latin typeface="微软雅黑"/>
              </a:rPr>
              <a:t>using regularization rules </a:t>
            </a:r>
            <a:r>
              <a:rPr lang="en-US" b="0" i="0" u="none" dirty="0">
                <a:solidFill>
                  <a:srgbClr val="000000"/>
                </a:solidFill>
                <a:latin typeface="微软雅黑"/>
                <a:sym typeface="Wingdings" panose="05000000000000000000" pitchFamily="2" charset="2"/>
              </a:rPr>
              <a:t> </a:t>
            </a:r>
            <a:r>
              <a:rPr lang="en-US" b="0" i="0" u="none" dirty="0">
                <a:solidFill>
                  <a:srgbClr val="000000"/>
                </a:solidFill>
                <a:latin typeface="微软雅黑"/>
              </a:rPr>
              <a:t>standard data.</a:t>
            </a:r>
          </a:p>
          <a:p>
            <a:pPr marL="285750" indent="-285750">
              <a:buFont typeface="Arial"/>
              <a:buChar char="•"/>
            </a:pPr>
            <a:endParaRPr lang="en-US" b="0" i="0" u="none" dirty="0">
              <a:solidFill>
                <a:srgbClr val="000000"/>
              </a:solidFill>
              <a:latin typeface="微软雅黑"/>
            </a:endParaRPr>
          </a:p>
          <a:p>
            <a:pPr marL="285750" lvl="0" indent="-285750" algn="l">
              <a:buFont typeface="Arial"/>
              <a:buChar char="•"/>
            </a:pPr>
            <a:r>
              <a:rPr lang="en-US" b="0" i="0" u="none" dirty="0">
                <a:solidFill>
                  <a:srgbClr val="000000"/>
                </a:solidFill>
                <a:latin typeface="微软雅黑"/>
              </a:rPr>
              <a:t>Add </a:t>
            </a:r>
            <a:r>
              <a:rPr lang="en-US" dirty="0">
                <a:solidFill>
                  <a:srgbClr val="000000"/>
                </a:solidFill>
                <a:latin typeface="微软雅黑"/>
              </a:rPr>
              <a:t>year information</a:t>
            </a:r>
            <a:r>
              <a:rPr lang="en-US" b="0" i="0" u="none" dirty="0">
                <a:solidFill>
                  <a:srgbClr val="000000"/>
                </a:solidFill>
                <a:latin typeface="微软雅黑"/>
              </a:rPr>
              <a:t>.</a:t>
            </a:r>
          </a:p>
          <a:p>
            <a:pPr marL="285750" lvl="0" indent="-285750" algn="l">
              <a:buFont typeface="Arial"/>
              <a:buChar char="•"/>
            </a:pPr>
            <a:endParaRPr lang="en-US" dirty="0">
              <a:solidFill>
                <a:srgbClr val="000000"/>
              </a:solidFill>
              <a:latin typeface="微软雅黑"/>
            </a:endParaRPr>
          </a:p>
          <a:p>
            <a:pPr marL="285750" lvl="0" indent="-285750" algn="l">
              <a:buFont typeface="Arial"/>
              <a:buChar char="•"/>
            </a:pPr>
            <a:r>
              <a:rPr lang="en-US" b="0" i="0" u="none" dirty="0">
                <a:solidFill>
                  <a:srgbClr val="000000"/>
                </a:solidFill>
                <a:latin typeface="微软雅黑"/>
              </a:rPr>
              <a:t>Deal with some incomplete data</a:t>
            </a:r>
          </a:p>
        </p:txBody>
      </p:sp>
      <p:sp>
        <p:nvSpPr>
          <p:cNvPr id="20" name="文本框 19">
            <a:extLst>
              <a:ext uri="{FF2B5EF4-FFF2-40B4-BE49-F238E27FC236}">
                <a16:creationId xmlns:a16="http://schemas.microsoft.com/office/drawing/2014/main" id="{377F4A03-D950-4744-9D95-6A9C01C2E3F7}"/>
              </a:ext>
            </a:extLst>
          </p:cNvPr>
          <p:cNvSpPr txBox="1"/>
          <p:nvPr/>
        </p:nvSpPr>
        <p:spPr>
          <a:xfrm>
            <a:off x="514491" y="247722"/>
            <a:ext cx="6895813" cy="707886"/>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t>Alarm preprocessing</a:t>
            </a:r>
          </a:p>
        </p:txBody>
      </p:sp>
    </p:spTree>
    <p:extLst>
      <p:ext uri="{BB962C8B-B14F-4D97-AF65-F5344CB8AC3E}">
        <p14:creationId xmlns:p14="http://schemas.microsoft.com/office/powerpoint/2010/main" val="2942792935"/>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ULTRA_SCORM_COURSE_ID" val="27BAED55-0985-43CB-8CE4-1D9CE88F454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演示文稿13"/>
</p:tagLst>
</file>

<file path=ppt/tags/tag2.xml><?xml version="1.0" encoding="utf-8"?>
<p:tagLst xmlns:a="http://schemas.openxmlformats.org/drawingml/2006/main" xmlns:r="http://schemas.openxmlformats.org/officeDocument/2006/relationships" xmlns:p="http://schemas.openxmlformats.org/presentationml/2006/main">
  <p:tag name="PA" val="v4.2.5"/>
</p:tagLst>
</file>

<file path=ppt/theme/theme1.xml><?xml version="1.0" encoding="utf-8"?>
<a:theme xmlns:a="http://schemas.openxmlformats.org/drawingml/2006/main" name="千图网海量PPT模板www.58pic.com">
  <a:themeElements>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1_千图网海量PPT模板www.58pic.com">
  <a:themeElements>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themeOverride>
</file>

<file path=ppt/theme/themeOverride2.xml><?xml version="1.0" encoding="utf-8"?>
<a:themeOverride xmlns:a="http://schemas.openxmlformats.org/drawingml/2006/main">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千图</Template>
  <TotalTime>4051</TotalTime>
  <Words>1688</Words>
  <Application>Microsoft Office PowerPoint</Application>
  <PresentationFormat>宽屏</PresentationFormat>
  <Paragraphs>203</Paragraphs>
  <Slides>18</Slides>
  <Notes>18</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18</vt:i4>
      </vt:variant>
    </vt:vector>
  </HeadingPairs>
  <TitlesOfParts>
    <vt:vector size="31" baseType="lpstr">
      <vt:lpstr>Aaargh</vt:lpstr>
      <vt:lpstr>等线</vt:lpstr>
      <vt:lpstr>方正兰亭超细黑简体</vt:lpstr>
      <vt:lpstr>华文细黑</vt:lpstr>
      <vt:lpstr>迷你简菱心</vt:lpstr>
      <vt:lpstr>宋体</vt:lpstr>
      <vt:lpstr>微软雅黑</vt:lpstr>
      <vt:lpstr>微软雅黑 Light</vt:lpstr>
      <vt:lpstr>Arial</vt:lpstr>
      <vt:lpstr>Arial Rounded MT Bold</vt:lpstr>
      <vt:lpstr>Calibri</vt:lpstr>
      <vt:lpstr>千图网海量PPT模板www.58pic.com</vt:lpstr>
      <vt:lpstr>1_千图网海量PPT模板www.58pic.com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演示文稿13</dc:title>
  <dc:subject/>
  <dc:creator>柚子设计</dc:creator>
  <cp:keywords>MC-PPT模板</cp:keywords>
  <dc:description/>
  <cp:lastModifiedBy>张 琦</cp:lastModifiedBy>
  <cp:revision>176</cp:revision>
  <dcterms:created xsi:type="dcterms:W3CDTF">2017-11-01T06:19:39Z</dcterms:created>
  <dcterms:modified xsi:type="dcterms:W3CDTF">2020-12-15T13:12:01Z</dcterms:modified>
  <cp:category>模板</cp:category>
</cp:coreProperties>
</file>